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" userDrawn="1">
          <p15:clr>
            <a:srgbClr val="A4A3A4"/>
          </p15:clr>
        </p15:guide>
        <p15:guide id="2" pos="113" userDrawn="1">
          <p15:clr>
            <a:srgbClr val="A4A3A4"/>
          </p15:clr>
        </p15:guide>
        <p15:guide id="3" pos="4649" userDrawn="1">
          <p15:clr>
            <a:srgbClr val="A4A3A4"/>
          </p15:clr>
        </p15:guide>
        <p15:guide id="4" orient="horz" pos="6633" userDrawn="1">
          <p15:clr>
            <a:srgbClr val="A4A3A4"/>
          </p15:clr>
        </p15:guide>
        <p15:guide id="5" orient="horz" pos="3368" userDrawn="1">
          <p15:clr>
            <a:srgbClr val="A4A3A4"/>
          </p15:clr>
        </p15:guide>
        <p15:guide id="6" pos="7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000F"/>
    <a:srgbClr val="635009"/>
    <a:srgbClr val="EFCD50"/>
    <a:srgbClr val="5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2606" y="67"/>
      </p:cViewPr>
      <p:guideLst>
        <p:guide orient="horz" pos="102"/>
        <p:guide pos="113"/>
        <p:guide pos="4649"/>
        <p:guide orient="horz" pos="6633"/>
        <p:guide orient="horz" pos="3368"/>
        <p:guide pos="7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73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5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9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17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6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67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1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6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46B7D-8878-439F-8A35-B5D43C8EE33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480C9-A945-42D8-A910-835B1234A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9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www.gevorkya.sk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>
            <a:extLst>
              <a:ext uri="{FF2B5EF4-FFF2-40B4-BE49-F238E27FC236}">
                <a16:creationId xmlns:a16="http://schemas.microsoft.com/office/drawing/2014/main" id="{9D7B7860-2F6C-5FE6-1B35-9B410ABB9ABD}"/>
              </a:ext>
            </a:extLst>
          </p:cNvPr>
          <p:cNvSpPr/>
          <p:nvPr/>
        </p:nvSpPr>
        <p:spPr>
          <a:xfrm>
            <a:off x="179388" y="4954552"/>
            <a:ext cx="7200898" cy="5575336"/>
          </a:xfrm>
          <a:prstGeom prst="rect">
            <a:avLst/>
          </a:prstGeom>
          <a:solidFill>
            <a:srgbClr val="97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bdĺžnik: odstrihnuté protiľahlé rohy 17">
            <a:extLst>
              <a:ext uri="{FF2B5EF4-FFF2-40B4-BE49-F238E27FC236}">
                <a16:creationId xmlns:a16="http://schemas.microsoft.com/office/drawing/2014/main" id="{3794A083-939F-066A-2F7B-765B418CC201}"/>
              </a:ext>
            </a:extLst>
          </p:cNvPr>
          <p:cNvSpPr/>
          <p:nvPr/>
        </p:nvSpPr>
        <p:spPr>
          <a:xfrm>
            <a:off x="179380" y="3988426"/>
            <a:ext cx="7200902" cy="2930873"/>
          </a:xfrm>
          <a:custGeom>
            <a:avLst/>
            <a:gdLst>
              <a:gd name="connsiteX0" fmla="*/ 0 w 7200902"/>
              <a:gd name="connsiteY0" fmla="*/ 0 h 2922271"/>
              <a:gd name="connsiteX1" fmla="*/ 6713847 w 7200902"/>
              <a:gd name="connsiteY1" fmla="*/ 0 h 2922271"/>
              <a:gd name="connsiteX2" fmla="*/ 7200902 w 7200902"/>
              <a:gd name="connsiteY2" fmla="*/ 487055 h 2922271"/>
              <a:gd name="connsiteX3" fmla="*/ 7200902 w 7200902"/>
              <a:gd name="connsiteY3" fmla="*/ 2922271 h 2922271"/>
              <a:gd name="connsiteX4" fmla="*/ 7200902 w 7200902"/>
              <a:gd name="connsiteY4" fmla="*/ 2922271 h 2922271"/>
              <a:gd name="connsiteX5" fmla="*/ 487055 w 7200902"/>
              <a:gd name="connsiteY5" fmla="*/ 2922271 h 2922271"/>
              <a:gd name="connsiteX6" fmla="*/ 0 w 7200902"/>
              <a:gd name="connsiteY6" fmla="*/ 2435216 h 2922271"/>
              <a:gd name="connsiteX7" fmla="*/ 0 w 7200902"/>
              <a:gd name="connsiteY7" fmla="*/ 0 h 2922271"/>
              <a:gd name="connsiteX0" fmla="*/ 0 w 7200902"/>
              <a:gd name="connsiteY0" fmla="*/ 8602 h 2930873"/>
              <a:gd name="connsiteX1" fmla="*/ 6713847 w 7200902"/>
              <a:gd name="connsiteY1" fmla="*/ 8602 h 2930873"/>
              <a:gd name="connsiteX2" fmla="*/ 7183811 w 7200902"/>
              <a:gd name="connsiteY2" fmla="*/ 0 h 2930873"/>
              <a:gd name="connsiteX3" fmla="*/ 7200902 w 7200902"/>
              <a:gd name="connsiteY3" fmla="*/ 2930873 h 2930873"/>
              <a:gd name="connsiteX4" fmla="*/ 7200902 w 7200902"/>
              <a:gd name="connsiteY4" fmla="*/ 2930873 h 2930873"/>
              <a:gd name="connsiteX5" fmla="*/ 487055 w 7200902"/>
              <a:gd name="connsiteY5" fmla="*/ 2930873 h 2930873"/>
              <a:gd name="connsiteX6" fmla="*/ 0 w 7200902"/>
              <a:gd name="connsiteY6" fmla="*/ 2443818 h 2930873"/>
              <a:gd name="connsiteX7" fmla="*/ 0 w 7200902"/>
              <a:gd name="connsiteY7" fmla="*/ 8602 h 2930873"/>
              <a:gd name="connsiteX0" fmla="*/ 0 w 7200902"/>
              <a:gd name="connsiteY0" fmla="*/ 8602 h 2930873"/>
              <a:gd name="connsiteX1" fmla="*/ 6713847 w 7200902"/>
              <a:gd name="connsiteY1" fmla="*/ 8602 h 2930873"/>
              <a:gd name="connsiteX2" fmla="*/ 7183811 w 7200902"/>
              <a:gd name="connsiteY2" fmla="*/ 0 h 2930873"/>
              <a:gd name="connsiteX3" fmla="*/ 7200902 w 7200902"/>
              <a:gd name="connsiteY3" fmla="*/ 2930873 h 2930873"/>
              <a:gd name="connsiteX4" fmla="*/ 7200902 w 7200902"/>
              <a:gd name="connsiteY4" fmla="*/ 2930873 h 2930873"/>
              <a:gd name="connsiteX5" fmla="*/ 487055 w 7200902"/>
              <a:gd name="connsiteY5" fmla="*/ 2930873 h 2930873"/>
              <a:gd name="connsiteX6" fmla="*/ 0 w 7200902"/>
              <a:gd name="connsiteY6" fmla="*/ 2443818 h 2930873"/>
              <a:gd name="connsiteX7" fmla="*/ 0 w 7200902"/>
              <a:gd name="connsiteY7" fmla="*/ 8602 h 293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0902" h="2930873">
                <a:moveTo>
                  <a:pt x="0" y="8602"/>
                </a:moveTo>
                <a:lnTo>
                  <a:pt x="6713847" y="8602"/>
                </a:lnTo>
                <a:lnTo>
                  <a:pt x="7183811" y="0"/>
                </a:lnTo>
                <a:cubicBezTo>
                  <a:pt x="7202326" y="959866"/>
                  <a:pt x="7195205" y="1953915"/>
                  <a:pt x="7200902" y="2930873"/>
                </a:cubicBezTo>
                <a:lnTo>
                  <a:pt x="7200902" y="2930873"/>
                </a:lnTo>
                <a:lnTo>
                  <a:pt x="487055" y="2930873"/>
                </a:lnTo>
                <a:lnTo>
                  <a:pt x="0" y="2443818"/>
                </a:lnTo>
                <a:lnTo>
                  <a:pt x="0" y="8602"/>
                </a:lnTo>
                <a:close/>
              </a:path>
            </a:pathLst>
          </a:custGeom>
          <a:solidFill>
            <a:srgbClr val="54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7262C66-CA59-0418-6A2B-BBF4CACFF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1"/>
          <a:stretch/>
        </p:blipFill>
        <p:spPr>
          <a:xfrm>
            <a:off x="179389" y="172966"/>
            <a:ext cx="7200900" cy="5191971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1AAD8194-96AE-A30C-13DD-82FFA005486D}"/>
              </a:ext>
            </a:extLst>
          </p:cNvPr>
          <p:cNvSpPr/>
          <p:nvPr/>
        </p:nvSpPr>
        <p:spPr>
          <a:xfrm>
            <a:off x="179385" y="161926"/>
            <a:ext cx="7200899" cy="5203012"/>
          </a:xfrm>
          <a:prstGeom prst="rect">
            <a:avLst/>
          </a:prstGeom>
          <a:solidFill>
            <a:srgbClr val="54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Vývojový diagram: zakončenie 7">
            <a:extLst>
              <a:ext uri="{FF2B5EF4-FFF2-40B4-BE49-F238E27FC236}">
                <a16:creationId xmlns:a16="http://schemas.microsoft.com/office/drawing/2014/main" id="{43844CA7-B129-2989-D8CA-15051301E9C4}"/>
              </a:ext>
            </a:extLst>
          </p:cNvPr>
          <p:cNvSpPr/>
          <p:nvPr/>
        </p:nvSpPr>
        <p:spPr>
          <a:xfrm>
            <a:off x="2816240" y="4724749"/>
            <a:ext cx="4148722" cy="1228098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Vývojový diagram: zakončenie 8">
            <a:extLst>
              <a:ext uri="{FF2B5EF4-FFF2-40B4-BE49-F238E27FC236}">
                <a16:creationId xmlns:a16="http://schemas.microsoft.com/office/drawing/2014/main" id="{4FC1D173-445F-4C72-5D84-257E93EC26CF}"/>
              </a:ext>
            </a:extLst>
          </p:cNvPr>
          <p:cNvSpPr/>
          <p:nvPr/>
        </p:nvSpPr>
        <p:spPr>
          <a:xfrm>
            <a:off x="1212605" y="4737378"/>
            <a:ext cx="3874577" cy="1228098"/>
          </a:xfrm>
          <a:prstGeom prst="flowChartTerminator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Vývojový diagram: zakončenie 9">
            <a:extLst>
              <a:ext uri="{FF2B5EF4-FFF2-40B4-BE49-F238E27FC236}">
                <a16:creationId xmlns:a16="http://schemas.microsoft.com/office/drawing/2014/main" id="{B960CF3A-C0A3-1B3C-7185-82FD3FE7FE3A}"/>
              </a:ext>
            </a:extLst>
          </p:cNvPr>
          <p:cNvSpPr/>
          <p:nvPr/>
        </p:nvSpPr>
        <p:spPr>
          <a:xfrm>
            <a:off x="1829094" y="4737378"/>
            <a:ext cx="4224802" cy="1228098"/>
          </a:xfrm>
          <a:prstGeom prst="flowChartTerminator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D6360F76-B2E9-0659-2D05-CBFDB773C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918" y="4968543"/>
            <a:ext cx="3580535" cy="764889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9F5B60F3-F870-9B8A-10AD-198464440CD1}"/>
              </a:ext>
            </a:extLst>
          </p:cNvPr>
          <p:cNvSpPr txBox="1"/>
          <p:nvPr/>
        </p:nvSpPr>
        <p:spPr>
          <a:xfrm>
            <a:off x="1063549" y="8493113"/>
            <a:ext cx="3182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ETICKÝ KÓDEX</a:t>
            </a:r>
            <a:endParaRPr lang="en-US" sz="3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CCCC5666-BE1F-EFA0-47EB-03CDD05717A1}"/>
              </a:ext>
            </a:extLst>
          </p:cNvPr>
          <p:cNvSpPr/>
          <p:nvPr/>
        </p:nvSpPr>
        <p:spPr>
          <a:xfrm>
            <a:off x="978134" y="7512796"/>
            <a:ext cx="45719" cy="14949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3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06BE5F53-D44C-4691-9481-726988744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r="47166"/>
          <a:stretch/>
        </p:blipFill>
        <p:spPr>
          <a:xfrm>
            <a:off x="179388" y="161925"/>
            <a:ext cx="7200900" cy="10367963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065408B0-A6C7-36AC-DB18-167C4C284AD6}"/>
              </a:ext>
            </a:extLst>
          </p:cNvPr>
          <p:cNvSpPr/>
          <p:nvPr/>
        </p:nvSpPr>
        <p:spPr>
          <a:xfrm>
            <a:off x="179387" y="161925"/>
            <a:ext cx="7200899" cy="10367964"/>
          </a:xfrm>
          <a:prstGeom prst="rect">
            <a:avLst/>
          </a:prstGeom>
          <a:solidFill>
            <a:srgbClr val="54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0090532-C778-B975-9A42-8D7883508345}"/>
              </a:ext>
            </a:extLst>
          </p:cNvPr>
          <p:cNvSpPr txBox="1"/>
          <p:nvPr/>
        </p:nvSpPr>
        <p:spPr>
          <a:xfrm>
            <a:off x="1052744" y="6115673"/>
            <a:ext cx="435247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REŠPEKT</a:t>
            </a:r>
          </a:p>
          <a:p>
            <a:r>
              <a:rPr lang="sk-SK" sz="6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ZANIETENIE</a:t>
            </a:r>
          </a:p>
          <a:p>
            <a:r>
              <a:rPr lang="sk-SK" sz="6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ČESTNOSŤ</a:t>
            </a:r>
          </a:p>
          <a:p>
            <a:r>
              <a:rPr lang="sk-SK" sz="6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RODINA</a:t>
            </a:r>
          </a:p>
          <a:p>
            <a:endParaRPr lang="sk-SK" sz="4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en-US" sz="4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Obdĺžnik: odstrihnutý jeden horný roh a zaoblený druhý horný roh 9">
            <a:extLst>
              <a:ext uri="{FF2B5EF4-FFF2-40B4-BE49-F238E27FC236}">
                <a16:creationId xmlns:a16="http://schemas.microsoft.com/office/drawing/2014/main" id="{9DC28C4A-4235-92E2-2536-3B439AE40D0D}"/>
              </a:ext>
            </a:extLst>
          </p:cNvPr>
          <p:cNvSpPr/>
          <p:nvPr/>
        </p:nvSpPr>
        <p:spPr>
          <a:xfrm>
            <a:off x="-3347348" y="10095154"/>
            <a:ext cx="3947414" cy="2526411"/>
          </a:xfrm>
          <a:prstGeom prst="snip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67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4621E834-A654-2801-39DA-12B50B930DAB}"/>
              </a:ext>
            </a:extLst>
          </p:cNvPr>
          <p:cNvSpPr/>
          <p:nvPr/>
        </p:nvSpPr>
        <p:spPr>
          <a:xfrm flipV="1">
            <a:off x="179388" y="161924"/>
            <a:ext cx="7200898" cy="2526411"/>
          </a:xfrm>
          <a:prstGeom prst="rect">
            <a:avLst/>
          </a:prstGeom>
          <a:solidFill>
            <a:srgbClr val="97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2A57E04D-4A4C-64AC-23EA-56AD9C9B2109}"/>
              </a:ext>
            </a:extLst>
          </p:cNvPr>
          <p:cNvSpPr/>
          <p:nvPr/>
        </p:nvSpPr>
        <p:spPr>
          <a:xfrm flipV="1">
            <a:off x="179388" y="2667379"/>
            <a:ext cx="7200898" cy="7862509"/>
          </a:xfrm>
          <a:prstGeom prst="rect">
            <a:avLst/>
          </a:prstGeom>
          <a:solidFill>
            <a:srgbClr val="97000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dĺžnik: odstrihnuté protiľahlé rohy 17">
            <a:extLst>
              <a:ext uri="{FF2B5EF4-FFF2-40B4-BE49-F238E27FC236}">
                <a16:creationId xmlns:a16="http://schemas.microsoft.com/office/drawing/2014/main" id="{1389AB4A-6537-5BD2-5BFA-6995F0F4F6AD}"/>
              </a:ext>
            </a:extLst>
          </p:cNvPr>
          <p:cNvSpPr/>
          <p:nvPr/>
        </p:nvSpPr>
        <p:spPr>
          <a:xfrm>
            <a:off x="179388" y="161924"/>
            <a:ext cx="7200902" cy="2704031"/>
          </a:xfrm>
          <a:custGeom>
            <a:avLst/>
            <a:gdLst>
              <a:gd name="connsiteX0" fmla="*/ 0 w 7200902"/>
              <a:gd name="connsiteY0" fmla="*/ 0 h 2922271"/>
              <a:gd name="connsiteX1" fmla="*/ 6713847 w 7200902"/>
              <a:gd name="connsiteY1" fmla="*/ 0 h 2922271"/>
              <a:gd name="connsiteX2" fmla="*/ 7200902 w 7200902"/>
              <a:gd name="connsiteY2" fmla="*/ 487055 h 2922271"/>
              <a:gd name="connsiteX3" fmla="*/ 7200902 w 7200902"/>
              <a:gd name="connsiteY3" fmla="*/ 2922271 h 2922271"/>
              <a:gd name="connsiteX4" fmla="*/ 7200902 w 7200902"/>
              <a:gd name="connsiteY4" fmla="*/ 2922271 h 2922271"/>
              <a:gd name="connsiteX5" fmla="*/ 487055 w 7200902"/>
              <a:gd name="connsiteY5" fmla="*/ 2922271 h 2922271"/>
              <a:gd name="connsiteX6" fmla="*/ 0 w 7200902"/>
              <a:gd name="connsiteY6" fmla="*/ 2435216 h 2922271"/>
              <a:gd name="connsiteX7" fmla="*/ 0 w 7200902"/>
              <a:gd name="connsiteY7" fmla="*/ 0 h 2922271"/>
              <a:gd name="connsiteX0" fmla="*/ 0 w 7200902"/>
              <a:gd name="connsiteY0" fmla="*/ 8602 h 2930873"/>
              <a:gd name="connsiteX1" fmla="*/ 6713847 w 7200902"/>
              <a:gd name="connsiteY1" fmla="*/ 8602 h 2930873"/>
              <a:gd name="connsiteX2" fmla="*/ 7183811 w 7200902"/>
              <a:gd name="connsiteY2" fmla="*/ 0 h 2930873"/>
              <a:gd name="connsiteX3" fmla="*/ 7200902 w 7200902"/>
              <a:gd name="connsiteY3" fmla="*/ 2930873 h 2930873"/>
              <a:gd name="connsiteX4" fmla="*/ 7200902 w 7200902"/>
              <a:gd name="connsiteY4" fmla="*/ 2930873 h 2930873"/>
              <a:gd name="connsiteX5" fmla="*/ 487055 w 7200902"/>
              <a:gd name="connsiteY5" fmla="*/ 2930873 h 2930873"/>
              <a:gd name="connsiteX6" fmla="*/ 0 w 7200902"/>
              <a:gd name="connsiteY6" fmla="*/ 2443818 h 2930873"/>
              <a:gd name="connsiteX7" fmla="*/ 0 w 7200902"/>
              <a:gd name="connsiteY7" fmla="*/ 8602 h 2930873"/>
              <a:gd name="connsiteX0" fmla="*/ 0 w 7200902"/>
              <a:gd name="connsiteY0" fmla="*/ 8602 h 2930873"/>
              <a:gd name="connsiteX1" fmla="*/ 6713847 w 7200902"/>
              <a:gd name="connsiteY1" fmla="*/ 8602 h 2930873"/>
              <a:gd name="connsiteX2" fmla="*/ 7183811 w 7200902"/>
              <a:gd name="connsiteY2" fmla="*/ 0 h 2930873"/>
              <a:gd name="connsiteX3" fmla="*/ 7200902 w 7200902"/>
              <a:gd name="connsiteY3" fmla="*/ 2930873 h 2930873"/>
              <a:gd name="connsiteX4" fmla="*/ 7200902 w 7200902"/>
              <a:gd name="connsiteY4" fmla="*/ 2930873 h 2930873"/>
              <a:gd name="connsiteX5" fmla="*/ 487055 w 7200902"/>
              <a:gd name="connsiteY5" fmla="*/ 2930873 h 2930873"/>
              <a:gd name="connsiteX6" fmla="*/ 0 w 7200902"/>
              <a:gd name="connsiteY6" fmla="*/ 2443818 h 2930873"/>
              <a:gd name="connsiteX7" fmla="*/ 0 w 7200902"/>
              <a:gd name="connsiteY7" fmla="*/ 8602 h 293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0902" h="2930873">
                <a:moveTo>
                  <a:pt x="0" y="8602"/>
                </a:moveTo>
                <a:lnTo>
                  <a:pt x="6713847" y="8602"/>
                </a:lnTo>
                <a:lnTo>
                  <a:pt x="7183811" y="0"/>
                </a:lnTo>
                <a:cubicBezTo>
                  <a:pt x="7202326" y="959866"/>
                  <a:pt x="7195205" y="1953915"/>
                  <a:pt x="7200902" y="2930873"/>
                </a:cubicBezTo>
                <a:lnTo>
                  <a:pt x="7200902" y="2930873"/>
                </a:lnTo>
                <a:lnTo>
                  <a:pt x="487055" y="2930873"/>
                </a:lnTo>
                <a:lnTo>
                  <a:pt x="0" y="2443818"/>
                </a:lnTo>
                <a:lnTo>
                  <a:pt x="0" y="8602"/>
                </a:lnTo>
                <a:close/>
              </a:path>
            </a:pathLst>
          </a:custGeom>
          <a:solidFill>
            <a:srgbClr val="54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155804B7-8241-5F10-E542-3FBCB38AA7F1}"/>
              </a:ext>
            </a:extLst>
          </p:cNvPr>
          <p:cNvSpPr txBox="1"/>
          <p:nvPr/>
        </p:nvSpPr>
        <p:spPr>
          <a:xfrm>
            <a:off x="1132586" y="1425129"/>
            <a:ext cx="5525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Tento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Etický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kódex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má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byť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základným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návodom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pre </a:t>
            </a:r>
            <a:endParaRPr lang="sk-SK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náš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každodenný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pracovný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život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mali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by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sme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endParaRPr lang="sk-SK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ho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vnímať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ako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doplnok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našich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základných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hodnôt</a:t>
            </a:r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5318EE8-AA9B-42F8-A68D-008E40BEA86F}"/>
              </a:ext>
            </a:extLst>
          </p:cNvPr>
          <p:cNvSpPr txBox="1"/>
          <p:nvPr/>
        </p:nvSpPr>
        <p:spPr>
          <a:xfrm>
            <a:off x="1132586" y="2869881"/>
            <a:ext cx="960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My</a:t>
            </a:r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A51511B-8301-67E3-FD9E-EDF65024C329}"/>
              </a:ext>
            </a:extLst>
          </p:cNvPr>
          <p:cNvSpPr txBox="1"/>
          <p:nvPr/>
        </p:nvSpPr>
        <p:spPr>
          <a:xfrm>
            <a:off x="1381606" y="3285379"/>
            <a:ext cx="557235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Bahnschrift" panose="020B0502040204020203" pitchFamily="34" charset="0"/>
              </a:rPr>
              <a:t>         </a:t>
            </a:r>
            <a:r>
              <a:rPr lang="en-US" sz="1600" dirty="0">
                <a:latin typeface="Bahnschrift" panose="020B0502040204020203" pitchFamily="34" charset="0"/>
              </a:rPr>
              <a:t>v </a:t>
            </a:r>
            <a:r>
              <a:rPr lang="en-US" sz="1600" dirty="0" err="1">
                <a:latin typeface="Bahnschrift" panose="020B0502040204020203" pitchFamily="34" charset="0"/>
              </a:rPr>
              <a:t>spoločnosti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sk-SK" sz="1600" dirty="0">
                <a:latin typeface="Bahnschrift" panose="020B0502040204020203" pitchFamily="34" charset="0"/>
              </a:rPr>
              <a:t>GEVORKYAN, </a:t>
            </a:r>
            <a:r>
              <a:rPr lang="sk-SK" sz="1600" dirty="0" err="1">
                <a:latin typeface="Bahnschrift" panose="020B0502040204020203" pitchFamily="34" charset="0"/>
              </a:rPr>
              <a:t>a.s</a:t>
            </a:r>
            <a:r>
              <a:rPr lang="sk-SK" sz="1600" dirty="0">
                <a:latin typeface="Bahnschrift" panose="020B0502040204020203" pitchFamily="34" charset="0"/>
              </a:rPr>
              <a:t>.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sme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pripravení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riadiť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sa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hodnotami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ktoré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naša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značka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reprezentuje</a:t>
            </a:r>
            <a:r>
              <a:rPr lang="en-US" sz="1600" dirty="0">
                <a:latin typeface="Bahnschrift" panose="020B0502040204020203" pitchFamily="34" charset="0"/>
              </a:rPr>
              <a:t>.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>
                <a:latin typeface="Bahnschrift" panose="020B0502040204020203" pitchFamily="34" charset="0"/>
              </a:rPr>
              <a:t>To </a:t>
            </a:r>
            <a:r>
              <a:rPr lang="en-US" sz="1600" dirty="0" err="1">
                <a:latin typeface="Bahnschrift" panose="020B0502040204020203" pitchFamily="34" charset="0"/>
              </a:rPr>
              <a:t>znamená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že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všetko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čo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robíme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robíme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čestne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priamo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priateľsky</a:t>
            </a:r>
            <a:r>
              <a:rPr lang="en-US" sz="1600" dirty="0">
                <a:latin typeface="Bahnschrift" panose="020B0502040204020203" pitchFamily="34" charset="0"/>
              </a:rPr>
              <a:t> a </a:t>
            </a:r>
            <a:r>
              <a:rPr lang="en-US" sz="1600" dirty="0" err="1">
                <a:latin typeface="Bahnschrift" panose="020B0502040204020203" pitchFamily="34" charset="0"/>
              </a:rPr>
              <a:t>povzbudivo</a:t>
            </a:r>
            <a:r>
              <a:rPr lang="sk-SK" sz="1600" dirty="0">
                <a:latin typeface="Bahnschrift" panose="020B0502040204020203" pitchFamily="34" charset="0"/>
              </a:rPr>
              <a:t>. </a:t>
            </a:r>
            <a:r>
              <a:rPr lang="en-US" sz="1600" dirty="0">
                <a:latin typeface="Bahnschrift" panose="020B0502040204020203" pitchFamily="34" charset="0"/>
              </a:rPr>
              <a:t>O </a:t>
            </a:r>
            <a:r>
              <a:rPr lang="en-US" sz="1600" dirty="0" err="1">
                <a:latin typeface="Bahnschrift" panose="020B0502040204020203" pitchFamily="34" charset="0"/>
              </a:rPr>
              <a:t>naplnenie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Etického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kódexu</a:t>
            </a:r>
            <a:r>
              <a:rPr lang="en-US" sz="1600" dirty="0">
                <a:latin typeface="Bahnschrift" panose="020B0502040204020203" pitchFamily="34" charset="0"/>
              </a:rPr>
              <a:t> v </a:t>
            </a:r>
            <a:r>
              <a:rPr lang="en-US" sz="1600" dirty="0" err="1">
                <a:latin typeface="Bahnschrift" panose="020B0502040204020203" pitchFamily="34" charset="0"/>
              </a:rPr>
              <a:t>každodennom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živote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však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môžeme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postarať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len</a:t>
            </a:r>
            <a:r>
              <a:rPr lang="en-US" sz="1600" dirty="0">
                <a:latin typeface="Bahnschrift" panose="020B0502040204020203" pitchFamily="34" charset="0"/>
              </a:rPr>
              <a:t> my, </a:t>
            </a:r>
            <a:r>
              <a:rPr lang="en-US" sz="1600" dirty="0" err="1">
                <a:latin typeface="Bahnschrift" panose="020B0502040204020203" pitchFamily="34" charset="0"/>
              </a:rPr>
              <a:t>zamestnanci</a:t>
            </a:r>
            <a:r>
              <a:rPr lang="en-US" sz="1600" dirty="0">
                <a:latin typeface="Bahnschrift" panose="020B0502040204020203" pitchFamily="34" charset="0"/>
              </a:rPr>
              <a:t>, a to </a:t>
            </a:r>
            <a:r>
              <a:rPr lang="en-US" sz="1600" dirty="0" err="1">
                <a:latin typeface="Bahnschrift" panose="020B0502040204020203" pitchFamily="34" charset="0"/>
              </a:rPr>
              <a:t>každodenným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dodržiavaním</a:t>
            </a:r>
            <a:r>
              <a:rPr lang="en-US" sz="1600" dirty="0">
                <a:latin typeface="Bahnschrift" panose="020B0502040204020203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Obdĺžnik: odstrihnuté protiľahlé rohy 9">
            <a:extLst>
              <a:ext uri="{FF2B5EF4-FFF2-40B4-BE49-F238E27FC236}">
                <a16:creationId xmlns:a16="http://schemas.microsoft.com/office/drawing/2014/main" id="{DAFD5CBA-1B72-F720-7693-C935082A4385}"/>
              </a:ext>
            </a:extLst>
          </p:cNvPr>
          <p:cNvSpPr/>
          <p:nvPr/>
        </p:nvSpPr>
        <p:spPr>
          <a:xfrm>
            <a:off x="3740615" y="5844988"/>
            <a:ext cx="3639671" cy="4684900"/>
          </a:xfrm>
          <a:prstGeom prst="snip2Diag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83" r="-241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dĺžnik: odstrihnuté protiľahlé rohy 11">
            <a:extLst>
              <a:ext uri="{FF2B5EF4-FFF2-40B4-BE49-F238E27FC236}">
                <a16:creationId xmlns:a16="http://schemas.microsoft.com/office/drawing/2014/main" id="{EB958F87-66C3-C7EC-8F0B-8539B6045E50}"/>
              </a:ext>
            </a:extLst>
          </p:cNvPr>
          <p:cNvSpPr/>
          <p:nvPr/>
        </p:nvSpPr>
        <p:spPr>
          <a:xfrm>
            <a:off x="3740615" y="5844987"/>
            <a:ext cx="3639671" cy="4684900"/>
          </a:xfrm>
          <a:prstGeom prst="snip2DiagRect">
            <a:avLst/>
          </a:prstGeom>
          <a:solidFill>
            <a:srgbClr val="54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dĺžnik: odstrihnutý jeden horný roh a zaoblený druhý horný roh 12">
            <a:extLst>
              <a:ext uri="{FF2B5EF4-FFF2-40B4-BE49-F238E27FC236}">
                <a16:creationId xmlns:a16="http://schemas.microsoft.com/office/drawing/2014/main" id="{9D17AEC6-EB41-45ED-FE3C-A81D8673A18A}"/>
              </a:ext>
            </a:extLst>
          </p:cNvPr>
          <p:cNvSpPr/>
          <p:nvPr/>
        </p:nvSpPr>
        <p:spPr>
          <a:xfrm>
            <a:off x="-3347348" y="10095154"/>
            <a:ext cx="3947414" cy="2526411"/>
          </a:xfrm>
          <a:prstGeom prst="snip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7AA7F85-B2FD-23B7-4FA3-C96079F501B8}"/>
              </a:ext>
            </a:extLst>
          </p:cNvPr>
          <p:cNvSpPr txBox="1"/>
          <p:nvPr/>
        </p:nvSpPr>
        <p:spPr>
          <a:xfrm>
            <a:off x="1352527" y="5048705"/>
            <a:ext cx="5545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Etický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kódex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nám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pomáha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sa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správne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rozhodovať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a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konať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endParaRPr lang="sk-SK" sz="1600" dirty="0">
              <a:solidFill>
                <a:schemeClr val="tx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v 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súlade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s 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hodnotami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spoločnosti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, a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práve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preto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platí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pre </a:t>
            </a:r>
            <a:endParaRPr lang="sk-SK" sz="1600" dirty="0">
              <a:solidFill>
                <a:schemeClr val="tx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nás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všetkých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. 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D004D757-583D-35DB-7EDA-847C320753CF}"/>
              </a:ext>
            </a:extLst>
          </p:cNvPr>
          <p:cNvSpPr txBox="1"/>
          <p:nvPr/>
        </p:nvSpPr>
        <p:spPr>
          <a:xfrm>
            <a:off x="1132586" y="6420435"/>
            <a:ext cx="1725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rgbClr val="EFCD50"/>
                </a:solidFill>
                <a:latin typeface="Bahnschrift" panose="020B0502040204020203" pitchFamily="34" charset="0"/>
              </a:rPr>
              <a:t>Vytváraj </a:t>
            </a:r>
          </a:p>
          <a:p>
            <a:r>
              <a:rPr lang="sk-SK" sz="2400" dirty="0">
                <a:solidFill>
                  <a:srgbClr val="EFCD50"/>
                </a:solidFill>
                <a:latin typeface="Bahnschrift" panose="020B0502040204020203" pitchFamily="34" charset="0"/>
              </a:rPr>
              <a:t>príjemnú</a:t>
            </a:r>
          </a:p>
          <a:p>
            <a:r>
              <a:rPr lang="sk-SK" sz="2400" dirty="0">
                <a:solidFill>
                  <a:srgbClr val="EFCD50"/>
                </a:solidFill>
                <a:latin typeface="Bahnschrift" panose="020B0502040204020203" pitchFamily="34" charset="0"/>
              </a:rPr>
              <a:t>atmosféru </a:t>
            </a:r>
            <a:endParaRPr lang="en-US" sz="2400" dirty="0">
              <a:solidFill>
                <a:srgbClr val="EFCD50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BAE73285-040F-3AC5-619D-B84848128A9B}"/>
              </a:ext>
            </a:extLst>
          </p:cNvPr>
          <p:cNvSpPr txBox="1"/>
          <p:nvPr/>
        </p:nvSpPr>
        <p:spPr>
          <a:xfrm>
            <a:off x="1132586" y="7640398"/>
            <a:ext cx="22300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chemeClr val="bg1"/>
                </a:solidFill>
                <a:latin typeface="Bahnschrift" panose="020B0502040204020203" pitchFamily="34" charset="0"/>
              </a:rPr>
              <a:t>Neprenášaj súkromné</a:t>
            </a:r>
          </a:p>
          <a:p>
            <a:r>
              <a:rPr lang="sk-SK" sz="1600" dirty="0">
                <a:solidFill>
                  <a:schemeClr val="bg1"/>
                </a:solidFill>
                <a:latin typeface="Bahnschrift" panose="020B0502040204020203" pitchFamily="34" charset="0"/>
              </a:rPr>
              <a:t>problémy na kolegov</a:t>
            </a:r>
          </a:p>
          <a:p>
            <a:r>
              <a:rPr lang="sk-SK" sz="1600" dirty="0">
                <a:solidFill>
                  <a:schemeClr val="bg1"/>
                </a:solidFill>
                <a:latin typeface="Bahnschrift" panose="020B0502040204020203" pitchFamily="34" charset="0"/>
              </a:rPr>
              <a:t>a nebuď nepríjemný</a:t>
            </a:r>
          </a:p>
          <a:p>
            <a:r>
              <a:rPr lang="sk-SK" sz="1600" dirty="0">
                <a:solidFill>
                  <a:schemeClr val="bg1"/>
                </a:solidFill>
                <a:latin typeface="Bahnschrift" panose="020B0502040204020203" pitchFamily="34" charset="0"/>
              </a:rPr>
              <a:t>k ostatným.</a:t>
            </a:r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29CD7334-436E-CA38-ED96-EC5076157084}"/>
              </a:ext>
            </a:extLst>
          </p:cNvPr>
          <p:cNvSpPr/>
          <p:nvPr/>
        </p:nvSpPr>
        <p:spPr>
          <a:xfrm>
            <a:off x="927652" y="6400800"/>
            <a:ext cx="2478157" cy="1239598"/>
          </a:xfrm>
          <a:prstGeom prst="rect">
            <a:avLst/>
          </a:prstGeom>
          <a:noFill/>
          <a:ln w="28575">
            <a:solidFill>
              <a:srgbClr val="97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Rovná spojnica 21">
            <a:extLst>
              <a:ext uri="{FF2B5EF4-FFF2-40B4-BE49-F238E27FC236}">
                <a16:creationId xmlns:a16="http://schemas.microsoft.com/office/drawing/2014/main" id="{3A67D2AC-5EE3-4440-AA7E-27DF389C7E1E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179388" y="7020599"/>
            <a:ext cx="748264" cy="0"/>
          </a:xfrm>
          <a:prstGeom prst="line">
            <a:avLst/>
          </a:prstGeom>
          <a:ln w="38100">
            <a:solidFill>
              <a:srgbClr val="97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459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98944595-C402-CBC4-B81D-215CFBB9B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2373"/>
          <a:stretch/>
        </p:blipFill>
        <p:spPr>
          <a:xfrm>
            <a:off x="179388" y="161925"/>
            <a:ext cx="7200900" cy="5183188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F49FBBC9-9388-5991-2D0B-CAAF4C8D4581}"/>
              </a:ext>
            </a:extLst>
          </p:cNvPr>
          <p:cNvSpPr/>
          <p:nvPr/>
        </p:nvSpPr>
        <p:spPr>
          <a:xfrm>
            <a:off x="179387" y="161925"/>
            <a:ext cx="7200899" cy="5183188"/>
          </a:xfrm>
          <a:prstGeom prst="rect">
            <a:avLst/>
          </a:prstGeom>
          <a:solidFill>
            <a:srgbClr val="54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3D3D603C-BAD4-0B8C-F0B9-3C0E80B38234}"/>
              </a:ext>
            </a:extLst>
          </p:cNvPr>
          <p:cNvSpPr/>
          <p:nvPr/>
        </p:nvSpPr>
        <p:spPr>
          <a:xfrm flipV="1">
            <a:off x="179388" y="4432646"/>
            <a:ext cx="7200898" cy="6097241"/>
          </a:xfrm>
          <a:prstGeom prst="rect">
            <a:avLst/>
          </a:prstGeom>
          <a:solidFill>
            <a:srgbClr val="97000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ĺžnik: odstrihnutý jeden horný roh a zaoblený druhý horný roh 6">
            <a:extLst>
              <a:ext uri="{FF2B5EF4-FFF2-40B4-BE49-F238E27FC236}">
                <a16:creationId xmlns:a16="http://schemas.microsoft.com/office/drawing/2014/main" id="{7717F162-0B0C-FC08-B9C0-0ED8DC6D5A29}"/>
              </a:ext>
            </a:extLst>
          </p:cNvPr>
          <p:cNvSpPr/>
          <p:nvPr/>
        </p:nvSpPr>
        <p:spPr>
          <a:xfrm>
            <a:off x="-3347348" y="10095154"/>
            <a:ext cx="3947414" cy="2526411"/>
          </a:xfrm>
          <a:prstGeom prst="snip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59F937B-DA45-12C6-02DC-528C27DA8418}"/>
              </a:ext>
            </a:extLst>
          </p:cNvPr>
          <p:cNvSpPr txBox="1"/>
          <p:nvPr/>
        </p:nvSpPr>
        <p:spPr>
          <a:xfrm>
            <a:off x="1065996" y="4432646"/>
            <a:ext cx="342433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REŠPEKT</a:t>
            </a:r>
          </a:p>
          <a:p>
            <a:endParaRPr lang="sk-SK" sz="4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en-US" sz="4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8AAD7E6-4DB9-474D-0D2B-AE00B4300BEE}"/>
              </a:ext>
            </a:extLst>
          </p:cNvPr>
          <p:cNvSpPr txBox="1"/>
          <p:nvPr/>
        </p:nvSpPr>
        <p:spPr>
          <a:xfrm>
            <a:off x="1187450" y="5762243"/>
            <a:ext cx="575830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Bahnschrift" panose="020B0502040204020203" pitchFamily="34" charset="0"/>
              </a:rPr>
              <a:t>Pri práci sa rešpektujeme.</a:t>
            </a:r>
          </a:p>
          <a:p>
            <a:r>
              <a:rPr lang="en-US" sz="1600" dirty="0" err="1">
                <a:latin typeface="Bahnschrift" panose="020B0502040204020203" pitchFamily="34" charset="0"/>
              </a:rPr>
              <a:t>Rešpektujeme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osobnú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sféru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kolegov</a:t>
            </a:r>
            <a:r>
              <a:rPr lang="en-US" sz="1600" dirty="0">
                <a:latin typeface="Bahnschrift" panose="020B0502040204020203" pitchFamily="34" charset="0"/>
              </a:rPr>
              <a:t> a </a:t>
            </a:r>
            <a:r>
              <a:rPr lang="en-US" sz="1600" dirty="0" err="1">
                <a:latin typeface="Bahnschrift" panose="020B0502040204020203" pitchFamily="34" charset="0"/>
              </a:rPr>
              <a:t>ku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všetkým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sa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správame</a:t>
            </a:r>
            <a:r>
              <a:rPr lang="en-US" sz="1600" dirty="0">
                <a:latin typeface="Bahnschrift" panose="020B0502040204020203" pitchFamily="34" charset="0"/>
              </a:rPr>
              <a:t> s </a:t>
            </a:r>
            <a:r>
              <a:rPr lang="en-US" sz="1600" dirty="0" err="1">
                <a:latin typeface="Bahnschrift" panose="020B0502040204020203" pitchFamily="34" charset="0"/>
              </a:rPr>
              <a:t>úctou</a:t>
            </a:r>
            <a:r>
              <a:rPr lang="en-US" sz="1600" dirty="0">
                <a:latin typeface="Bahnschrift" panose="020B0502040204020203" pitchFamily="34" charset="0"/>
              </a:rPr>
              <a:t> bez </a:t>
            </a:r>
            <a:r>
              <a:rPr lang="en-US" sz="1600" dirty="0" err="1">
                <a:latin typeface="Bahnschrift" panose="020B0502040204020203" pitchFamily="34" charset="0"/>
              </a:rPr>
              <a:t>ohľadu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na</a:t>
            </a:r>
            <a:r>
              <a:rPr lang="en-US" sz="1600" dirty="0">
                <a:latin typeface="Bahnschrift" panose="020B0502040204020203" pitchFamily="34" charset="0"/>
              </a:rPr>
              <a:t> ich </a:t>
            </a:r>
            <a:r>
              <a:rPr lang="en-US" sz="1600" dirty="0" err="1">
                <a:latin typeface="Bahnschrift" panose="020B0502040204020203" pitchFamily="34" charset="0"/>
              </a:rPr>
              <a:t>rasu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farbu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pleti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národnosť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pôvod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pohlavie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sexuálnu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identitu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vierovyznanie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alebo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svetonázor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politický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názor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vek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telesnú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konštitúciu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alebo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výzor</a:t>
            </a:r>
            <a:r>
              <a:rPr lang="en-US" sz="1600" dirty="0">
                <a:latin typeface="Bahnschrift" panose="020B0502040204020203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2A54B826-B583-8713-BF80-FDC418955120}"/>
              </a:ext>
            </a:extLst>
          </p:cNvPr>
          <p:cNvSpPr txBox="1"/>
          <p:nvPr/>
        </p:nvSpPr>
        <p:spPr>
          <a:xfrm>
            <a:off x="1187450" y="7564539"/>
            <a:ext cx="579678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Bahnschrift" panose="020B0502040204020203" pitchFamily="34" charset="0"/>
              </a:rPr>
              <a:t>Rešpektujeme slobodný trh a s konkurenciou </a:t>
            </a:r>
          </a:p>
          <a:p>
            <a:r>
              <a:rPr lang="sk-SK" dirty="0">
                <a:solidFill>
                  <a:schemeClr val="bg1"/>
                </a:solidFill>
                <a:latin typeface="Bahnschrift" panose="020B0502040204020203" pitchFamily="34" charset="0"/>
              </a:rPr>
              <a:t>súťažíme čestne.</a:t>
            </a:r>
          </a:p>
          <a:p>
            <a:r>
              <a:rPr lang="en-US" sz="1600" dirty="0" err="1">
                <a:latin typeface="Bahnschrift" panose="020B0502040204020203" pitchFamily="34" charset="0"/>
              </a:rPr>
              <a:t>Zaviazali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sme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podnikať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čestne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zásadovo</a:t>
            </a:r>
            <a:r>
              <a:rPr lang="en-US" sz="1600" dirty="0">
                <a:latin typeface="Bahnschrift" panose="020B0502040204020203" pitchFamily="34" charset="0"/>
              </a:rPr>
              <a:t> a </a:t>
            </a:r>
            <a:r>
              <a:rPr lang="en-US" sz="1600" dirty="0" err="1">
                <a:latin typeface="Bahnschrift" panose="020B0502040204020203" pitchFamily="34" charset="0"/>
              </a:rPr>
              <a:t>spravodlivo</a:t>
            </a:r>
            <a:r>
              <a:rPr lang="en-US" sz="1600" dirty="0">
                <a:latin typeface="Bahnschrift" panose="020B0502040204020203" pitchFamily="34" charset="0"/>
              </a:rPr>
              <a:t>.</a:t>
            </a:r>
          </a:p>
          <a:p>
            <a:r>
              <a:rPr lang="en-US" sz="1600" dirty="0" err="1">
                <a:latin typeface="Bahnschrift" panose="020B0502040204020203" pitchFamily="34" charset="0"/>
              </a:rPr>
              <a:t>Dodržiavanie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týchto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hodnôt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očakávame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aj</a:t>
            </a:r>
            <a:r>
              <a:rPr lang="en-US" sz="1600" dirty="0">
                <a:latin typeface="Bahnschrift" panose="020B0502040204020203" pitchFamily="34" charset="0"/>
              </a:rPr>
              <a:t> od </a:t>
            </a:r>
            <a:r>
              <a:rPr lang="en-US" sz="1600" dirty="0" err="1">
                <a:latin typeface="Bahnschrift" panose="020B0502040204020203" pitchFamily="34" charset="0"/>
              </a:rPr>
              <a:t>svojich</a:t>
            </a:r>
            <a:endParaRPr lang="en-US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dodávateľov</a:t>
            </a:r>
            <a:r>
              <a:rPr lang="en-US" sz="1600" dirty="0">
                <a:latin typeface="Bahnschrift" panose="020B0502040204020203" pitchFamily="34" charset="0"/>
              </a:rPr>
              <a:t> a </a:t>
            </a:r>
            <a:r>
              <a:rPr lang="en-US" sz="1600" dirty="0" err="1">
                <a:latin typeface="Bahnschrift" panose="020B0502040204020203" pitchFamily="34" charset="0"/>
              </a:rPr>
              <a:t>obchodných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partnerov</a:t>
            </a:r>
            <a:r>
              <a:rPr lang="sk-SK" sz="1600" dirty="0">
                <a:latin typeface="Bahnschrift" panose="020B0502040204020203" pitchFamily="34" charset="0"/>
              </a:rPr>
              <a:t>. </a:t>
            </a:r>
            <a:r>
              <a:rPr lang="sk-SK" sz="1600" i="1" dirty="0">
                <a:latin typeface="Bahnschrift" panose="020B0502040204020203" pitchFamily="34" charset="0"/>
              </a:rPr>
              <a:t>V našej firme vnímame</a:t>
            </a:r>
          </a:p>
          <a:p>
            <a:r>
              <a:rPr lang="sk-SK" sz="1600" i="1" dirty="0">
                <a:latin typeface="Bahnschrift" panose="020B0502040204020203" pitchFamily="34" charset="0"/>
              </a:rPr>
              <a:t>zákazníka ako partnera, v žiadnom prípade ako nášho pána.</a:t>
            </a:r>
          </a:p>
          <a:p>
            <a:r>
              <a:rPr lang="sk-SK" sz="1600" i="1" dirty="0">
                <a:latin typeface="Bahnschrift" panose="020B0502040204020203" pitchFamily="34" charset="0"/>
              </a:rPr>
              <a:t>Dobrý zákazník je zároveň dobrým partnerom. Zlých </a:t>
            </a:r>
          </a:p>
          <a:p>
            <a:r>
              <a:rPr lang="sk-SK" sz="1600" i="1" dirty="0">
                <a:latin typeface="Bahnschrift" panose="020B0502040204020203" pitchFamily="34" charset="0"/>
              </a:rPr>
              <a:t>partnerov nepotrebujeme, a vy?</a:t>
            </a:r>
          </a:p>
          <a:p>
            <a:endParaRPr lang="en-US" sz="1600" dirty="0">
              <a:latin typeface="Bahnschrift" panose="020B0502040204020203" pitchFamily="34" charset="0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7358708-8BB8-EE4C-2646-18C9A588CC79}"/>
              </a:ext>
            </a:extLst>
          </p:cNvPr>
          <p:cNvSpPr txBox="1"/>
          <p:nvPr/>
        </p:nvSpPr>
        <p:spPr>
          <a:xfrm>
            <a:off x="1113249" y="448034"/>
            <a:ext cx="7200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Bahnschrift" panose="020B050204020402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Buď na seba prísny. Ak urobíš chybu prijmi ju</a:t>
            </a:r>
          </a:p>
          <a:p>
            <a:r>
              <a:rPr lang="sk-SK" sz="2000" dirty="0">
                <a:solidFill>
                  <a:schemeClr val="bg1"/>
                </a:solidFill>
                <a:latin typeface="Bahnschrift" panose="020B050204020402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 pouč sa !</a:t>
            </a:r>
            <a:endParaRPr lang="sk-SK" sz="20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08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94AC495F-5DF5-6DBD-1907-0035F10C5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2373" b="8684"/>
          <a:stretch/>
        </p:blipFill>
        <p:spPr>
          <a:xfrm>
            <a:off x="179389" y="167731"/>
            <a:ext cx="7200898" cy="5177381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42F53F9C-6AE6-3591-EE42-6AC4C779208E}"/>
              </a:ext>
            </a:extLst>
          </p:cNvPr>
          <p:cNvSpPr/>
          <p:nvPr/>
        </p:nvSpPr>
        <p:spPr>
          <a:xfrm>
            <a:off x="179387" y="161927"/>
            <a:ext cx="7200899" cy="5183186"/>
          </a:xfrm>
          <a:prstGeom prst="rect">
            <a:avLst/>
          </a:prstGeom>
          <a:solidFill>
            <a:schemeClr val="tx1">
              <a:lumMod val="85000"/>
              <a:lumOff val="1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522DC00-1C41-474D-E2D2-F010BBD9FED0}"/>
              </a:ext>
            </a:extLst>
          </p:cNvPr>
          <p:cNvSpPr/>
          <p:nvPr/>
        </p:nvSpPr>
        <p:spPr>
          <a:xfrm flipV="1">
            <a:off x="179388" y="4432646"/>
            <a:ext cx="7200898" cy="6097241"/>
          </a:xfrm>
          <a:prstGeom prst="rect">
            <a:avLst/>
          </a:prstGeom>
          <a:solidFill>
            <a:schemeClr val="tx1">
              <a:lumMod val="75000"/>
              <a:lumOff val="2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ĺžnik: odstrihnutý jeden horný roh a zaoblený druhý horný roh 5">
            <a:extLst>
              <a:ext uri="{FF2B5EF4-FFF2-40B4-BE49-F238E27FC236}">
                <a16:creationId xmlns:a16="http://schemas.microsoft.com/office/drawing/2014/main" id="{DDDFE1B0-F7E7-7BA4-B2BE-4F7D5DEAB37B}"/>
              </a:ext>
            </a:extLst>
          </p:cNvPr>
          <p:cNvSpPr/>
          <p:nvPr/>
        </p:nvSpPr>
        <p:spPr>
          <a:xfrm>
            <a:off x="-3347348" y="10095154"/>
            <a:ext cx="3947414" cy="2526411"/>
          </a:xfrm>
          <a:prstGeom prst="snip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A281671-4A01-7305-91C3-D4B62405D5ED}"/>
              </a:ext>
            </a:extLst>
          </p:cNvPr>
          <p:cNvSpPr txBox="1"/>
          <p:nvPr/>
        </p:nvSpPr>
        <p:spPr>
          <a:xfrm>
            <a:off x="1065996" y="4432646"/>
            <a:ext cx="435247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ZANIETENIE</a:t>
            </a:r>
          </a:p>
          <a:p>
            <a:endParaRPr lang="sk-SK" sz="4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en-US" sz="4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E4FB95A-F8DF-6B77-51B3-22CCA7805018}"/>
              </a:ext>
            </a:extLst>
          </p:cNvPr>
          <p:cNvSpPr txBox="1"/>
          <p:nvPr/>
        </p:nvSpPr>
        <p:spPr>
          <a:xfrm>
            <a:off x="1187450" y="5762243"/>
            <a:ext cx="59538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/>
            <a:r>
              <a:rPr lang="sk-SK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Zanietenie je </a:t>
            </a:r>
            <a:r>
              <a:rPr lang="en-US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výhra</a:t>
            </a:r>
            <a:r>
              <a:rPr lang="en-US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pre </a:t>
            </a:r>
            <a:r>
              <a:rPr lang="en-US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firmu</a:t>
            </a:r>
            <a:r>
              <a:rPr lang="en-US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</a:t>
            </a:r>
            <a:endParaRPr lang="sk-SK" i="0" dirty="0">
              <a:solidFill>
                <a:schemeClr val="bg1"/>
              </a:solidFill>
              <a:effectLst/>
              <a:latin typeface="Bahnschrift" panose="020B0502040204020203" pitchFamily="34" charset="0"/>
            </a:endParaRPr>
          </a:p>
          <a:p>
            <a:pPr algn="l" fontAlgn="base"/>
            <a:r>
              <a:rPr lang="en-US" sz="1600" i="1" dirty="0">
                <a:latin typeface="Bahnschrift" panose="020B0502040204020203" pitchFamily="34" charset="0"/>
              </a:rPr>
              <a:t>"</a:t>
            </a:r>
            <a:r>
              <a:rPr lang="en-US" sz="1600" i="1" dirty="0" err="1">
                <a:latin typeface="Bahnschrift" panose="020B0502040204020203" pitchFamily="34" charset="0"/>
              </a:rPr>
              <a:t>Pracovné</a:t>
            </a:r>
            <a:r>
              <a:rPr lang="en-US" sz="1600" i="1" dirty="0">
                <a:latin typeface="Bahnschrift" panose="020B0502040204020203" pitchFamily="34" charset="0"/>
              </a:rPr>
              <a:t> </a:t>
            </a:r>
            <a:r>
              <a:rPr lang="en-US" sz="1600" i="1" dirty="0" err="1">
                <a:latin typeface="Bahnschrift" panose="020B0502040204020203" pitchFamily="34" charset="0"/>
              </a:rPr>
              <a:t>zanietenie</a:t>
            </a:r>
            <a:r>
              <a:rPr lang="en-US" sz="1600" i="1" dirty="0">
                <a:latin typeface="Bahnschrift" panose="020B0502040204020203" pitchFamily="34" charset="0"/>
              </a:rPr>
              <a:t> je </a:t>
            </a:r>
            <a:r>
              <a:rPr lang="en-US" sz="1600" i="1" dirty="0" err="1">
                <a:latin typeface="Bahnschrift" panose="020B0502040204020203" pitchFamily="34" charset="0"/>
              </a:rPr>
              <a:t>pozitívny</a:t>
            </a:r>
            <a:r>
              <a:rPr lang="en-US" sz="1600" i="1" dirty="0">
                <a:latin typeface="Bahnschrift" panose="020B0502040204020203" pitchFamily="34" charset="0"/>
              </a:rPr>
              <a:t>, </a:t>
            </a:r>
            <a:r>
              <a:rPr lang="en-US" sz="1600" i="1" dirty="0" err="1">
                <a:latin typeface="Bahnschrift" panose="020B0502040204020203" pitchFamily="34" charset="0"/>
              </a:rPr>
              <a:t>emocionálno-motivačný</a:t>
            </a:r>
            <a:r>
              <a:rPr lang="en-US" sz="1600" i="1" dirty="0">
                <a:latin typeface="Bahnschrift" panose="020B0502040204020203" pitchFamily="34" charset="0"/>
              </a:rPr>
              <a:t> </a:t>
            </a:r>
            <a:endParaRPr lang="sk-SK" sz="1600" i="1" dirty="0">
              <a:latin typeface="Bahnschrift" panose="020B0502040204020203" pitchFamily="34" charset="0"/>
            </a:endParaRPr>
          </a:p>
          <a:p>
            <a:r>
              <a:rPr lang="en-US" sz="1600" i="1" dirty="0" err="1">
                <a:latin typeface="Bahnschrift" panose="020B0502040204020203" pitchFamily="34" charset="0"/>
              </a:rPr>
              <a:t>stav</a:t>
            </a:r>
            <a:r>
              <a:rPr lang="en-US" sz="1600" i="1" dirty="0">
                <a:latin typeface="Bahnschrift" panose="020B0502040204020203" pitchFamily="34" charset="0"/>
              </a:rPr>
              <a:t> </a:t>
            </a:r>
            <a:r>
              <a:rPr lang="en-US" sz="1600" i="1" dirty="0" err="1">
                <a:latin typeface="Bahnschrift" panose="020B0502040204020203" pitchFamily="34" charset="0"/>
              </a:rPr>
              <a:t>naplnenia</a:t>
            </a:r>
            <a:r>
              <a:rPr lang="en-US" sz="1600" i="1" dirty="0">
                <a:latin typeface="Bahnschrift" panose="020B0502040204020203" pitchFamily="34" charset="0"/>
              </a:rPr>
              <a:t>, </a:t>
            </a:r>
            <a:r>
              <a:rPr lang="en-US" sz="1600" i="1" dirty="0" err="1">
                <a:latin typeface="Bahnschrift" panose="020B0502040204020203" pitchFamily="34" charset="0"/>
              </a:rPr>
              <a:t>ktorý</a:t>
            </a:r>
            <a:r>
              <a:rPr lang="en-US" sz="1600" i="1" dirty="0">
                <a:latin typeface="Bahnschrift" panose="020B0502040204020203" pitchFamily="34" charset="0"/>
              </a:rPr>
              <a:t> je </a:t>
            </a:r>
            <a:r>
              <a:rPr lang="en-US" sz="1600" i="1" dirty="0" err="1">
                <a:latin typeface="Bahnschrift" panose="020B0502040204020203" pitchFamily="34" charset="0"/>
              </a:rPr>
              <a:t>charakterizovaný</a:t>
            </a:r>
            <a:r>
              <a:rPr lang="en-US" sz="1600" i="1" dirty="0">
                <a:latin typeface="Bahnschrift" panose="020B0502040204020203" pitchFamily="34" charset="0"/>
              </a:rPr>
              <a:t> </a:t>
            </a:r>
            <a:r>
              <a:rPr lang="en-US" sz="1600" i="1" dirty="0" err="1">
                <a:latin typeface="Bahnschrift" panose="020B0502040204020203" pitchFamily="34" charset="0"/>
              </a:rPr>
              <a:t>elánom</a:t>
            </a:r>
            <a:r>
              <a:rPr lang="en-US" sz="1600" i="1" dirty="0">
                <a:latin typeface="Bahnschrift" panose="020B0502040204020203" pitchFamily="34" charset="0"/>
              </a:rPr>
              <a:t>, </a:t>
            </a:r>
            <a:r>
              <a:rPr lang="en-US" sz="1600" i="1" dirty="0" err="1">
                <a:latin typeface="Bahnschrift" panose="020B0502040204020203" pitchFamily="34" charset="0"/>
              </a:rPr>
              <a:t>horlivosťou</a:t>
            </a:r>
            <a:r>
              <a:rPr lang="en-US" sz="1600" i="1" dirty="0">
                <a:latin typeface="Bahnschrift" panose="020B0502040204020203" pitchFamily="34" charset="0"/>
              </a:rPr>
              <a:t>, </a:t>
            </a:r>
            <a:endParaRPr lang="sk-SK" sz="1600" i="1" dirty="0">
              <a:latin typeface="Bahnschrift" panose="020B0502040204020203" pitchFamily="34" charset="0"/>
            </a:endParaRPr>
          </a:p>
          <a:p>
            <a:r>
              <a:rPr lang="en-US" sz="1600" i="1" dirty="0" err="1">
                <a:latin typeface="Bahnschrift" panose="020B0502040204020203" pitchFamily="34" charset="0"/>
              </a:rPr>
              <a:t>nadšením</a:t>
            </a:r>
            <a:r>
              <a:rPr lang="en-US" sz="1600" i="1" dirty="0">
                <a:latin typeface="Bahnschrift" panose="020B0502040204020203" pitchFamily="34" charset="0"/>
              </a:rPr>
              <a:t> a </a:t>
            </a:r>
            <a:r>
              <a:rPr lang="en-US" sz="1600" i="1" dirty="0" err="1">
                <a:latin typeface="Bahnschrift" panose="020B0502040204020203" pitchFamily="34" charset="0"/>
              </a:rPr>
              <a:t>záujmom</a:t>
            </a:r>
            <a:r>
              <a:rPr lang="en-US" sz="1600" i="1" dirty="0">
                <a:latin typeface="Bahnschrift" panose="020B0502040204020203" pitchFamily="34" charset="0"/>
              </a:rPr>
              <a:t>."</a:t>
            </a:r>
            <a:endParaRPr lang="en-US" sz="1600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D054F000-5BFF-BA16-7040-EFA404808138}"/>
              </a:ext>
            </a:extLst>
          </p:cNvPr>
          <p:cNvSpPr txBox="1"/>
          <p:nvPr/>
        </p:nvSpPr>
        <p:spPr>
          <a:xfrm>
            <a:off x="1187450" y="6998481"/>
            <a:ext cx="593624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Bahnschrift" panose="020B0502040204020203" pitchFamily="34" charset="0"/>
              </a:rPr>
              <a:t>Napriek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tomu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že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naša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zanietenosť</a:t>
            </a:r>
            <a:r>
              <a:rPr lang="en-US" sz="1600" dirty="0">
                <a:latin typeface="Bahnschrift" panose="020B0502040204020203" pitchFamily="34" charset="0"/>
              </a:rPr>
              <a:t> v </a:t>
            </a:r>
            <a:r>
              <a:rPr lang="en-US" sz="1600" dirty="0" err="1">
                <a:latin typeface="Bahnschrift" panose="020B0502040204020203" pitchFamily="34" charset="0"/>
              </a:rPr>
              <a:t>práci</a:t>
            </a:r>
            <a:r>
              <a:rPr lang="en-US" sz="1600" dirty="0">
                <a:latin typeface="Bahnschrift" panose="020B0502040204020203" pitchFamily="34" charset="0"/>
              </a:rPr>
              <a:t> je </a:t>
            </a:r>
            <a:r>
              <a:rPr lang="en-US" sz="1600" dirty="0" err="1">
                <a:latin typeface="Bahnschrift" panose="020B0502040204020203" pitchFamily="34" charset="0"/>
              </a:rPr>
              <a:t>neoddeliteľnou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súčasťou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firemného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úspechu</a:t>
            </a:r>
            <a:r>
              <a:rPr lang="en-US" sz="1600" dirty="0">
                <a:latin typeface="Bahnschrift" panose="020B0502040204020203" pitchFamily="34" charset="0"/>
              </a:rPr>
              <a:t> a je </a:t>
            </a:r>
            <a:r>
              <a:rPr lang="en-US" sz="1600" dirty="0" err="1">
                <a:latin typeface="Bahnschrift" panose="020B0502040204020203" pitchFamily="34" charset="0"/>
              </a:rPr>
              <a:t>spájaná</a:t>
            </a:r>
            <a:r>
              <a:rPr lang="en-US" sz="1600" dirty="0">
                <a:latin typeface="Bahnschrift" panose="020B0502040204020203" pitchFamily="34" charset="0"/>
              </a:rPr>
              <a:t> s </a:t>
            </a:r>
            <a:r>
              <a:rPr lang="en-US" sz="1600" dirty="0" err="1">
                <a:latin typeface="Bahnschrift" panose="020B0502040204020203" pitchFamily="34" charset="0"/>
              </a:rPr>
              <a:t>množstvom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dôležitých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pracovných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výstupov</a:t>
            </a:r>
            <a:r>
              <a:rPr lang="en-US" sz="1600" dirty="0">
                <a:latin typeface="Bahnschrift" panose="020B0502040204020203" pitchFamily="34" charset="0"/>
              </a:rPr>
              <a:t>, je </a:t>
            </a:r>
            <a:r>
              <a:rPr lang="en-US" sz="1600" dirty="0" err="1">
                <a:latin typeface="Bahnschrift" panose="020B0502040204020203" pitchFamily="34" charset="0"/>
              </a:rPr>
              <a:t>potrebné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udržať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si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správny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balanc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medzi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prácou</a:t>
            </a:r>
            <a:r>
              <a:rPr lang="en-US" sz="1600" dirty="0">
                <a:latin typeface="Bahnschrift" panose="020B0502040204020203" pitchFamily="34" charset="0"/>
              </a:rPr>
              <a:t> a </a:t>
            </a:r>
            <a:r>
              <a:rPr lang="en-US" sz="1600" dirty="0" err="1">
                <a:latin typeface="Bahnschrift" panose="020B0502040204020203" pitchFamily="34" charset="0"/>
              </a:rPr>
              <a:t>súkromím</a:t>
            </a:r>
            <a:r>
              <a:rPr lang="en-US" sz="1600" dirty="0">
                <a:latin typeface="Bahnschrift" panose="020B0502040204020203" pitchFamily="34" charset="0"/>
              </a:rPr>
              <a:t> (</a:t>
            </a:r>
            <a:r>
              <a:rPr lang="sk-SK" sz="1600" dirty="0" err="1">
                <a:latin typeface="Bahnschrift" panose="020B0502040204020203" pitchFamily="34" charset="0"/>
              </a:rPr>
              <a:t>o.i</a:t>
            </a:r>
            <a:r>
              <a:rPr lang="sk-SK" sz="1600" dirty="0">
                <a:latin typeface="Bahnschrift" panose="020B0502040204020203" pitchFamily="34" charset="0"/>
              </a:rPr>
              <a:t>. </a:t>
            </a:r>
            <a:r>
              <a:rPr lang="en-US" sz="1600" dirty="0" err="1">
                <a:latin typeface="Bahnschrift" panose="020B0502040204020203" pitchFamily="34" charset="0"/>
              </a:rPr>
              <a:t>žiť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aj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vlastný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nie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firemný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život</a:t>
            </a:r>
            <a:r>
              <a:rPr lang="en-US" sz="1600" dirty="0">
                <a:latin typeface="Bahnschrift" panose="020B0502040204020203" pitchFamily="34" charset="0"/>
              </a:rPr>
              <a:t> po </a:t>
            </a:r>
            <a:r>
              <a:rPr lang="en-US" sz="1600" dirty="0" err="1">
                <a:latin typeface="Bahnschrift" panose="020B0502040204020203" pitchFamily="34" charset="0"/>
              </a:rPr>
              <a:t>pracovnej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dobe</a:t>
            </a:r>
            <a:r>
              <a:rPr lang="en-US" sz="1600" dirty="0">
                <a:latin typeface="Bahnschrift" panose="020B0502040204020203" pitchFamily="34" charset="0"/>
              </a:rPr>
              <a:t>). </a:t>
            </a:r>
            <a:endParaRPr lang="sk-SK" sz="1600" dirty="0">
              <a:latin typeface="Bahnschrift" panose="020B0502040204020203" pitchFamily="34" charset="0"/>
            </a:endParaRPr>
          </a:p>
          <a:p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Jednoducho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robte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presne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opak</a:t>
            </a:r>
            <a:r>
              <a:rPr lang="en-US" sz="1600" dirty="0">
                <a:latin typeface="Bahnschrift" panose="020B0502040204020203" pitchFamily="34" charset="0"/>
              </a:rPr>
              <a:t> toho, </a:t>
            </a:r>
            <a:r>
              <a:rPr lang="en-US" sz="1600" dirty="0" err="1">
                <a:latin typeface="Bahnschrift" panose="020B0502040204020203" pitchFamily="34" charset="0"/>
              </a:rPr>
              <a:t>čo</a:t>
            </a:r>
            <a:r>
              <a:rPr lang="en-US" sz="1600" dirty="0">
                <a:latin typeface="Bahnschrift" panose="020B0502040204020203" pitchFamily="34" charset="0"/>
              </a:rPr>
              <a:t> je </a:t>
            </a:r>
            <a:r>
              <a:rPr lang="en-US" sz="1600" dirty="0" err="1">
                <a:latin typeface="Bahnschrift" panose="020B0502040204020203" pitchFamily="34" charset="0"/>
              </a:rPr>
              <a:t>napísané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>
                <a:latin typeface="Bahnschrift" panose="020B0502040204020203" pitchFamily="34" charset="0"/>
              </a:rPr>
              <a:t>v </a:t>
            </a:r>
            <a:r>
              <a:rPr lang="en-US" sz="1600" dirty="0" err="1">
                <a:latin typeface="Bahnschrift" panose="020B0502040204020203" pitchFamily="34" charset="0"/>
              </a:rPr>
              <a:t>predošlom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odstavci</a:t>
            </a:r>
            <a:r>
              <a:rPr lang="en-US" sz="1600" dirty="0">
                <a:latin typeface="Bahnschrift" panose="020B0502040204020203" pitchFamily="34" charset="0"/>
              </a:rPr>
              <a:t> (</a:t>
            </a:r>
            <a:r>
              <a:rPr lang="sk-SK" sz="1600" dirty="0" err="1">
                <a:latin typeface="Bahnschrift" panose="020B0502040204020203" pitchFamily="34" charset="0"/>
              </a:rPr>
              <a:t>o.i</a:t>
            </a:r>
            <a:r>
              <a:rPr lang="en-US" sz="1600" dirty="0">
                <a:latin typeface="Bahnschrift" panose="020B0502040204020203" pitchFamily="34" charset="0"/>
              </a:rPr>
              <a:t>. po </a:t>
            </a:r>
            <a:r>
              <a:rPr lang="en-US" sz="1600" dirty="0" err="1">
                <a:latin typeface="Bahnschrift" panose="020B0502040204020203" pitchFamily="34" charset="0"/>
              </a:rPr>
              <a:t>práci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venujte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rodine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priateľom</a:t>
            </a:r>
            <a:r>
              <a:rPr lang="en-US" sz="1600" dirty="0">
                <a:latin typeface="Bahnschrift" panose="020B0502040204020203" pitchFamily="34" charset="0"/>
              </a:rPr>
              <a:t> a </a:t>
            </a:r>
            <a:r>
              <a:rPr lang="en-US" sz="1600" dirty="0" err="1">
                <a:latin typeface="Bahnschrift" panose="020B0502040204020203" pitchFamily="34" charset="0"/>
              </a:rPr>
              <a:t>koníčkom</a:t>
            </a:r>
            <a:r>
              <a:rPr lang="en-US" sz="1600" dirty="0">
                <a:latin typeface="Bahnschrift" panose="020B0502040204020203" pitchFamily="34" charset="0"/>
              </a:rPr>
              <a:t>; </a:t>
            </a:r>
            <a:r>
              <a:rPr lang="en-US" sz="1600" dirty="0" err="1">
                <a:latin typeface="Bahnschrift" panose="020B0502040204020203" pitchFamily="34" charset="0"/>
              </a:rPr>
              <a:t>neberte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si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prácu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domov</a:t>
            </a:r>
            <a:r>
              <a:rPr lang="en-US" sz="1600" dirty="0">
                <a:latin typeface="Bahnschrift" panose="020B0502040204020203" pitchFamily="34" charset="0"/>
              </a:rPr>
              <a:t>;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nerozprávajte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sa</a:t>
            </a:r>
            <a:r>
              <a:rPr lang="en-US" sz="1600" dirty="0">
                <a:latin typeface="Bahnschrift" panose="020B0502040204020203" pitchFamily="34" charset="0"/>
              </a:rPr>
              <a:t> v </a:t>
            </a:r>
            <a:r>
              <a:rPr lang="en-US" sz="1600" dirty="0" err="1">
                <a:latin typeface="Bahnschrift" panose="020B0502040204020203" pitchFamily="34" charset="0"/>
              </a:rPr>
              <a:t>súkromí</a:t>
            </a:r>
            <a:r>
              <a:rPr lang="en-US" sz="1600" dirty="0">
                <a:latin typeface="Bahnschrift" panose="020B0502040204020203" pitchFamily="34" charset="0"/>
              </a:rPr>
              <a:t> o </a:t>
            </a:r>
            <a:r>
              <a:rPr lang="en-US" sz="1600" dirty="0" err="1">
                <a:latin typeface="Bahnschrift" panose="020B0502040204020203" pitchFamily="34" charset="0"/>
              </a:rPr>
              <a:t>práci</a:t>
            </a:r>
            <a:r>
              <a:rPr lang="en-US" sz="1600" dirty="0">
                <a:latin typeface="Bahnschrift" panose="020B0502040204020203" pitchFamily="34" charset="0"/>
              </a:rPr>
              <a:t>; </a:t>
            </a:r>
            <a:r>
              <a:rPr lang="en-US" sz="1600" dirty="0" err="1">
                <a:latin typeface="Bahnschrift" panose="020B0502040204020203" pitchFamily="34" charset="0"/>
              </a:rPr>
              <a:t>ak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môžte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vypnite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pracovný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telefón</a:t>
            </a:r>
            <a:r>
              <a:rPr lang="en-US" sz="1600" dirty="0">
                <a:latin typeface="Bahnschrift" panose="020B0502040204020203" pitchFamily="34" charset="0"/>
              </a:rPr>
              <a:t>)</a:t>
            </a:r>
            <a:r>
              <a:rPr lang="sk-SK" sz="1600" dirty="0">
                <a:latin typeface="Bahnschrift" panose="020B0502040204020203" pitchFamily="34" charset="0"/>
              </a:rPr>
              <a:t>.</a:t>
            </a:r>
            <a:endParaRPr lang="en-US" sz="1600" dirty="0">
              <a:latin typeface="Bahnschrift" panose="020B0502040204020203" pitchFamily="34" charset="0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E9B6991C-BF0F-BE8C-0143-AE88B504206D}"/>
              </a:ext>
            </a:extLst>
          </p:cNvPr>
          <p:cNvSpPr txBox="1"/>
          <p:nvPr/>
        </p:nvSpPr>
        <p:spPr>
          <a:xfrm>
            <a:off x="1113249" y="603678"/>
            <a:ext cx="7200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Bahnschrift" panose="020B050204020402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Vzájomne si pomáhajte !</a:t>
            </a:r>
            <a:endParaRPr lang="sk-SK" sz="20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4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ok 24">
            <a:extLst>
              <a:ext uri="{FF2B5EF4-FFF2-40B4-BE49-F238E27FC236}">
                <a16:creationId xmlns:a16="http://schemas.microsoft.com/office/drawing/2014/main" id="{1FBA339A-233B-AFFA-4F5A-9B1BA42F89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" r="10843"/>
          <a:stretch/>
        </p:blipFill>
        <p:spPr>
          <a:xfrm>
            <a:off x="203772" y="165171"/>
            <a:ext cx="7200898" cy="5188929"/>
          </a:xfrm>
          <a:prstGeom prst="rect">
            <a:avLst/>
          </a:prstGeom>
        </p:spPr>
      </p:pic>
      <p:sp>
        <p:nvSpPr>
          <p:cNvPr id="15" name="Obdĺžnik 14">
            <a:extLst>
              <a:ext uri="{FF2B5EF4-FFF2-40B4-BE49-F238E27FC236}">
                <a16:creationId xmlns:a16="http://schemas.microsoft.com/office/drawing/2014/main" id="{CEA78978-6FA2-F8A8-514A-F2BE7358933B}"/>
              </a:ext>
            </a:extLst>
          </p:cNvPr>
          <p:cNvSpPr/>
          <p:nvPr/>
        </p:nvSpPr>
        <p:spPr>
          <a:xfrm>
            <a:off x="203772" y="158680"/>
            <a:ext cx="7181442" cy="5183188"/>
          </a:xfrm>
          <a:prstGeom prst="rect">
            <a:avLst/>
          </a:prstGeom>
          <a:solidFill>
            <a:srgbClr val="635009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6BF0DEFB-2D8C-AA97-EE35-B15342140D0A}"/>
              </a:ext>
            </a:extLst>
          </p:cNvPr>
          <p:cNvSpPr/>
          <p:nvPr/>
        </p:nvSpPr>
        <p:spPr>
          <a:xfrm flipV="1">
            <a:off x="184316" y="4429401"/>
            <a:ext cx="7200898" cy="6097241"/>
          </a:xfrm>
          <a:prstGeom prst="rect">
            <a:avLst/>
          </a:prstGeom>
          <a:solidFill>
            <a:srgbClr val="FFC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ĺžnik: odstrihnutý jeden horný roh a zaoblený druhý horný roh 7">
            <a:extLst>
              <a:ext uri="{FF2B5EF4-FFF2-40B4-BE49-F238E27FC236}">
                <a16:creationId xmlns:a16="http://schemas.microsoft.com/office/drawing/2014/main" id="{0329E623-A36C-6DBD-BBB4-0B66A577074F}"/>
              </a:ext>
            </a:extLst>
          </p:cNvPr>
          <p:cNvSpPr/>
          <p:nvPr/>
        </p:nvSpPr>
        <p:spPr>
          <a:xfrm>
            <a:off x="-3347348" y="10095154"/>
            <a:ext cx="3947414" cy="2526411"/>
          </a:xfrm>
          <a:prstGeom prst="snip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11D62E14-D367-BE2E-8DDE-47D9D0179FB6}"/>
              </a:ext>
            </a:extLst>
          </p:cNvPr>
          <p:cNvSpPr txBox="1"/>
          <p:nvPr/>
        </p:nvSpPr>
        <p:spPr>
          <a:xfrm>
            <a:off x="1065996" y="4432646"/>
            <a:ext cx="384592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ČESTNOSŤ</a:t>
            </a:r>
          </a:p>
          <a:p>
            <a:endParaRPr lang="sk-SK" sz="4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en-US" sz="4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5472DC8-9E64-8C11-6024-EE44D3EB4BCC}"/>
              </a:ext>
            </a:extLst>
          </p:cNvPr>
          <p:cNvSpPr txBox="1"/>
          <p:nvPr/>
        </p:nvSpPr>
        <p:spPr>
          <a:xfrm>
            <a:off x="1187450" y="5762243"/>
            <a:ext cx="619283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err="1">
                <a:solidFill>
                  <a:srgbClr val="97000F"/>
                </a:solidFill>
                <a:effectLst/>
                <a:latin typeface="Bahnschrift" panose="020B0502040204020203" pitchFamily="34" charset="0"/>
              </a:rPr>
              <a:t>Prejavuj</a:t>
            </a:r>
            <a:r>
              <a:rPr lang="en-US" i="0" dirty="0">
                <a:solidFill>
                  <a:srgbClr val="97000F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US" i="0" dirty="0" err="1">
                <a:solidFill>
                  <a:srgbClr val="97000F"/>
                </a:solidFill>
                <a:effectLst/>
                <a:latin typeface="Bahnschrift" panose="020B0502040204020203" pitchFamily="34" charset="0"/>
              </a:rPr>
              <a:t>morálnu</a:t>
            </a:r>
            <a:r>
              <a:rPr lang="en-US" i="0" dirty="0">
                <a:solidFill>
                  <a:srgbClr val="97000F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US" i="0" dirty="0" err="1">
                <a:solidFill>
                  <a:srgbClr val="97000F"/>
                </a:solidFill>
                <a:effectLst/>
                <a:latin typeface="Bahnschrift" panose="020B0502040204020203" pitchFamily="34" charset="0"/>
              </a:rPr>
              <a:t>odvahu</a:t>
            </a:r>
            <a:r>
              <a:rPr lang="en-US" i="0" dirty="0">
                <a:solidFill>
                  <a:srgbClr val="97000F"/>
                </a:solidFill>
                <a:effectLst/>
                <a:latin typeface="Bahnschrift" panose="020B0502040204020203" pitchFamily="34" charset="0"/>
              </a:rPr>
              <a:t>, </a:t>
            </a:r>
            <a:r>
              <a:rPr lang="en-US" i="0" dirty="0" err="1">
                <a:solidFill>
                  <a:srgbClr val="97000F"/>
                </a:solidFill>
                <a:effectLst/>
                <a:latin typeface="Bahnschrift" panose="020B0502040204020203" pitchFamily="34" charset="0"/>
              </a:rPr>
              <a:t>konaj</a:t>
            </a:r>
            <a:r>
              <a:rPr lang="en-US" i="0" dirty="0">
                <a:solidFill>
                  <a:srgbClr val="97000F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US" i="0" dirty="0" err="1">
                <a:solidFill>
                  <a:srgbClr val="97000F"/>
                </a:solidFill>
                <a:effectLst/>
                <a:latin typeface="Bahnschrift" panose="020B0502040204020203" pitchFamily="34" charset="0"/>
              </a:rPr>
              <a:t>čestne</a:t>
            </a:r>
            <a:r>
              <a:rPr lang="sk-SK" i="0" dirty="0">
                <a:solidFill>
                  <a:srgbClr val="97000F"/>
                </a:solidFill>
                <a:effectLst/>
                <a:latin typeface="Bahnschrift" panose="020B0502040204020203" pitchFamily="34" charset="0"/>
              </a:rPr>
              <a:t> !</a:t>
            </a:r>
            <a:r>
              <a:rPr lang="en-US" i="0" dirty="0">
                <a:solidFill>
                  <a:srgbClr val="97000F"/>
                </a:solidFill>
                <a:effectLst/>
                <a:latin typeface="Bahnschrift" panose="020B0502040204020203" pitchFamily="34" charset="0"/>
              </a:rPr>
              <a:t> </a:t>
            </a:r>
            <a:endParaRPr lang="sk-SK" i="0" dirty="0">
              <a:solidFill>
                <a:srgbClr val="97000F"/>
              </a:solidFill>
              <a:effectLst/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Čestné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konanie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vytvára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dôveru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chráni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našu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povesť</a:t>
            </a:r>
            <a:r>
              <a:rPr lang="sk-SK" sz="1600" dirty="0">
                <a:latin typeface="Bahnschrift" panose="020B0502040204020203" pitchFamily="34" charset="0"/>
              </a:rPr>
              <a:t> u zákazníkov</a:t>
            </a:r>
            <a:r>
              <a:rPr lang="en-US" sz="1600" dirty="0">
                <a:latin typeface="Bahnschrift" panose="020B0502040204020203" pitchFamily="34" charset="0"/>
              </a:rPr>
              <a:t>,</a:t>
            </a:r>
          </a:p>
          <a:p>
            <a:r>
              <a:rPr lang="en-US" sz="1600" dirty="0" err="1">
                <a:latin typeface="Bahnschrift" panose="020B0502040204020203" pitchFamily="34" charset="0"/>
              </a:rPr>
              <a:t>znižuje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naše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náklady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na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podnikanie</a:t>
            </a:r>
            <a:r>
              <a:rPr lang="en-US" sz="1600" dirty="0">
                <a:latin typeface="Bahnschrift" panose="020B0502040204020203" pitchFamily="34" charset="0"/>
              </a:rPr>
              <a:t> a </a:t>
            </a:r>
            <a:r>
              <a:rPr lang="en-US" sz="1600" dirty="0" err="1">
                <a:latin typeface="Bahnschrift" panose="020B0502040204020203" pitchFamily="34" charset="0"/>
              </a:rPr>
              <a:t>zvyšuje</a:t>
            </a:r>
            <a:r>
              <a:rPr lang="sk-SK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hodnotu</a:t>
            </a:r>
            <a:r>
              <a:rPr lang="en-US" sz="1600" dirty="0">
                <a:latin typeface="Bahnschrift" panose="020B0502040204020203" pitchFamily="34" charset="0"/>
              </a:rPr>
              <a:t> pre </a:t>
            </a:r>
            <a:r>
              <a:rPr lang="en-US" sz="1600" dirty="0" err="1">
                <a:latin typeface="Bahnschrift" panose="020B0502040204020203" pitchFamily="34" charset="0"/>
              </a:rPr>
              <a:t>akcionárov</a:t>
            </a:r>
            <a:r>
              <a:rPr lang="en-US" sz="1600" dirty="0">
                <a:latin typeface="Bahnschrift" panose="020B0502040204020203" pitchFamily="34" charset="0"/>
              </a:rPr>
              <a:t>.</a:t>
            </a:r>
            <a:r>
              <a:rPr lang="sk-SK" sz="1600" dirty="0">
                <a:latin typeface="Bahnschrift" panose="020B0502040204020203" pitchFamily="34" charset="0"/>
              </a:rPr>
              <a:t> </a:t>
            </a:r>
          </a:p>
          <a:p>
            <a:endParaRPr lang="sk-SK" sz="1600" dirty="0">
              <a:latin typeface="Bahnschrift" panose="020B0502040204020203" pitchFamily="34" charset="0"/>
            </a:endParaRPr>
          </a:p>
          <a:p>
            <a:r>
              <a:rPr lang="en-US" sz="1600" dirty="0" err="1">
                <a:latin typeface="Bahnschrift" panose="020B0502040204020203" pitchFamily="34" charset="0"/>
              </a:rPr>
              <a:t>Čestné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konanie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znamená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vždy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robiť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správne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veci</a:t>
            </a:r>
            <a:r>
              <a:rPr lang="en-US" sz="1600" dirty="0">
                <a:latin typeface="Bahnschrift" panose="020B0502040204020203" pitchFamily="34" charset="0"/>
              </a:rPr>
              <a:t> a</a:t>
            </a:r>
            <a:r>
              <a:rPr lang="sk-SK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začína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správaním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sa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sk-SK" sz="1600" dirty="0">
                <a:latin typeface="Bahnschrift" panose="020B0502040204020203" pitchFamily="34" charset="0"/>
              </a:rPr>
              <a:t>zamestnancov </a:t>
            </a:r>
            <a:r>
              <a:rPr lang="en-US" sz="1600" dirty="0">
                <a:latin typeface="Bahnschrift" panose="020B0502040204020203" pitchFamily="34" charset="0"/>
              </a:rPr>
              <a:t>v </a:t>
            </a:r>
            <a:r>
              <a:rPr lang="en-US" sz="1600" dirty="0" err="1">
                <a:latin typeface="Bahnschrift" panose="020B0502040204020203" pitchFamily="34" charset="0"/>
              </a:rPr>
              <a:t>súlade</a:t>
            </a:r>
            <a:r>
              <a:rPr lang="en-US" sz="1600" dirty="0">
                <a:latin typeface="Bahnschrift" panose="020B0502040204020203" pitchFamily="34" charset="0"/>
              </a:rPr>
              <a:t> s </a:t>
            </a:r>
            <a:r>
              <a:rPr lang="en-US" sz="1600" dirty="0" err="1">
                <a:latin typeface="Bahnschrift" panose="020B0502040204020203" pitchFamily="34" charset="0"/>
              </a:rPr>
              <a:t>naším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Kódexom</a:t>
            </a:r>
            <a:r>
              <a:rPr lang="en-US" sz="1600" dirty="0">
                <a:latin typeface="Bahnschrift" panose="020B0502040204020203" pitchFamily="34" charset="0"/>
              </a:rPr>
              <a:t>.</a:t>
            </a:r>
          </a:p>
          <a:p>
            <a:r>
              <a:rPr lang="en-US" sz="1600" dirty="0">
                <a:latin typeface="Bahnschrift" panose="020B0502040204020203" pitchFamily="34" charset="0"/>
              </a:rPr>
              <a:t>Je </a:t>
            </a:r>
            <a:r>
              <a:rPr lang="en-US" sz="1600" dirty="0" err="1">
                <a:latin typeface="Bahnschrift" panose="020B0502040204020203" pitchFamily="34" charset="0"/>
              </a:rPr>
              <a:t>našou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povinnosťou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konať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čestne</a:t>
            </a:r>
            <a:r>
              <a:rPr lang="en-US" sz="1600" dirty="0">
                <a:latin typeface="Bahnschrift" panose="020B0502040204020203" pitchFamily="34" charset="0"/>
              </a:rPr>
              <a:t> a </a:t>
            </a:r>
            <a:r>
              <a:rPr lang="en-US" sz="1600" dirty="0" err="1">
                <a:latin typeface="Bahnschrift" panose="020B0502040204020203" pitchFamily="34" charset="0"/>
              </a:rPr>
              <a:t>umožniť</a:t>
            </a:r>
            <a:r>
              <a:rPr lang="sk-SK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ostatným</a:t>
            </a:r>
            <a:r>
              <a:rPr lang="en-US" sz="1600" dirty="0">
                <a:latin typeface="Bahnschrift" panose="020B0502040204020203" pitchFamily="34" charset="0"/>
              </a:rPr>
              <a:t>, aby </a:t>
            </a:r>
            <a:r>
              <a:rPr lang="en-US" sz="1600" dirty="0" err="1">
                <a:latin typeface="Bahnschrift" panose="020B0502040204020203" pitchFamily="34" charset="0"/>
              </a:rPr>
              <a:t>urobili</a:t>
            </a:r>
            <a:r>
              <a:rPr lang="en-US" sz="1600" dirty="0">
                <a:latin typeface="Bahnschrift" panose="020B0502040204020203" pitchFamily="34" charset="0"/>
              </a:rPr>
              <a:t> to </a:t>
            </a:r>
            <a:r>
              <a:rPr lang="en-US" sz="1600" dirty="0" err="1">
                <a:latin typeface="Bahnschrift" panose="020B0502040204020203" pitchFamily="34" charset="0"/>
              </a:rPr>
              <a:t>isté</a:t>
            </a:r>
            <a:r>
              <a:rPr lang="en-US" sz="1600" dirty="0">
                <a:latin typeface="Bahnschrift" panose="020B0502040204020203" pitchFamily="34" charset="0"/>
              </a:rPr>
              <a:t>.</a:t>
            </a:r>
            <a:r>
              <a:rPr lang="sk-SK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Vysoký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výkon</a:t>
            </a:r>
            <a:r>
              <a:rPr lang="en-US" sz="1600" dirty="0">
                <a:latin typeface="Bahnschrift" panose="020B0502040204020203" pitchFamily="34" charset="0"/>
              </a:rPr>
              <a:t> a </a:t>
            </a:r>
            <a:r>
              <a:rPr lang="en-US" sz="1600" dirty="0" err="1">
                <a:latin typeface="Bahnschrift" panose="020B0502040204020203" pitchFamily="34" charset="0"/>
              </a:rPr>
              <a:t>čestnosť</a:t>
            </a:r>
            <a:r>
              <a:rPr lang="en-US" sz="1600" dirty="0">
                <a:latin typeface="Bahnschrift" panose="020B0502040204020203" pitchFamily="34" charset="0"/>
              </a:rPr>
              <a:t> je </a:t>
            </a:r>
            <a:r>
              <a:rPr lang="en-US" sz="1600" dirty="0" err="1">
                <a:latin typeface="Bahnschrift" panose="020B0502040204020203" pitchFamily="34" charset="0"/>
              </a:rPr>
              <a:t>kľúčom</a:t>
            </a:r>
            <a:r>
              <a:rPr lang="en-US" sz="1600" dirty="0">
                <a:latin typeface="Bahnschrift" panose="020B0502040204020203" pitchFamily="34" charset="0"/>
              </a:rPr>
              <a:t> k </a:t>
            </a:r>
            <a:r>
              <a:rPr lang="en-US" sz="1600" dirty="0" err="1">
                <a:latin typeface="Bahnschrift" panose="020B0502040204020203" pitchFamily="34" charset="0"/>
              </a:rPr>
              <a:t>udržateľnému</a:t>
            </a:r>
            <a:r>
              <a:rPr lang="sk-SK" sz="1600" dirty="0">
                <a:latin typeface="Bahnschrift" panose="020B0502040204020203" pitchFamily="34" charset="0"/>
              </a:rPr>
              <a:t> </a:t>
            </a:r>
            <a:r>
              <a:rPr lang="en-US" sz="1600" dirty="0" err="1">
                <a:latin typeface="Bahnschrift" panose="020B0502040204020203" pitchFamily="34" charset="0"/>
              </a:rPr>
              <a:t>úspechu</a:t>
            </a:r>
            <a:r>
              <a:rPr lang="en-US" sz="1600" dirty="0">
                <a:latin typeface="Bahnschrift" panose="020B0502040204020203" pitchFamily="34" charset="0"/>
              </a:rPr>
              <a:t>.</a:t>
            </a:r>
            <a:r>
              <a:rPr lang="sk-SK" sz="1600" dirty="0">
                <a:latin typeface="Bahnschrift" panose="020B0502040204020203" pitchFamily="34" charset="0"/>
              </a:rPr>
              <a:t> K podnikaniu máme etický prístup a taký istý vyžadujeme aj od </a:t>
            </a:r>
            <a:r>
              <a:rPr lang="sk-SK" sz="1600" dirty="0" err="1">
                <a:latin typeface="Bahnschrift" panose="020B0502040204020203" pitchFamily="34" charset="0"/>
              </a:rPr>
              <a:t>zákazní´kov</a:t>
            </a:r>
            <a:r>
              <a:rPr lang="sk-SK" sz="1600" dirty="0">
                <a:latin typeface="Bahnschrift" panose="020B0502040204020203" pitchFamily="34" charset="0"/>
              </a:rPr>
              <a:t>.</a:t>
            </a:r>
            <a:endParaRPr lang="en-US" sz="1600" dirty="0">
              <a:latin typeface="Bahnschrift" panose="020B0502040204020203" pitchFamily="34" charset="0"/>
            </a:endParaRPr>
          </a:p>
        </p:txBody>
      </p:sp>
      <p:sp>
        <p:nvSpPr>
          <p:cNvPr id="17" name="Obdĺžnik: odstrihnutý jeden horný roh a zaoblený druhý horný roh 16">
            <a:extLst>
              <a:ext uri="{FF2B5EF4-FFF2-40B4-BE49-F238E27FC236}">
                <a16:creationId xmlns:a16="http://schemas.microsoft.com/office/drawing/2014/main" id="{5F27363C-D6D1-8DFD-D8BA-A1BF99223161}"/>
              </a:ext>
            </a:extLst>
          </p:cNvPr>
          <p:cNvSpPr/>
          <p:nvPr/>
        </p:nvSpPr>
        <p:spPr>
          <a:xfrm>
            <a:off x="-3322964" y="10091909"/>
            <a:ext cx="3947414" cy="2526411"/>
          </a:xfrm>
          <a:prstGeom prst="snip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7187AC4E-2FA9-A207-E61C-2EC358193DD0}"/>
              </a:ext>
            </a:extLst>
          </p:cNvPr>
          <p:cNvSpPr txBox="1"/>
          <p:nvPr/>
        </p:nvSpPr>
        <p:spPr>
          <a:xfrm>
            <a:off x="1065996" y="474452"/>
            <a:ext cx="7200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Bahnschrift" panose="020B050204020402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Svoje skúsenosti a vedomosti </a:t>
            </a:r>
          </a:p>
          <a:p>
            <a:r>
              <a:rPr lang="sk-SK" sz="2000" dirty="0">
                <a:solidFill>
                  <a:schemeClr val="bg1"/>
                </a:solidFill>
                <a:latin typeface="Bahnschrift" panose="020B050204020402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využi v prospech firmy!</a:t>
            </a:r>
            <a:endParaRPr lang="sk-SK" sz="20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7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593981BE-01DE-D5C7-03F0-6F408DE26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5" r="33811"/>
          <a:stretch/>
        </p:blipFill>
        <p:spPr>
          <a:xfrm>
            <a:off x="179388" y="156405"/>
            <a:ext cx="7200900" cy="10373483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F182822C-BE35-4042-DCEF-496F71AA5F81}"/>
              </a:ext>
            </a:extLst>
          </p:cNvPr>
          <p:cNvSpPr/>
          <p:nvPr/>
        </p:nvSpPr>
        <p:spPr>
          <a:xfrm>
            <a:off x="179389" y="161926"/>
            <a:ext cx="7200899" cy="10367962"/>
          </a:xfrm>
          <a:prstGeom prst="rect">
            <a:avLst/>
          </a:prstGeom>
          <a:solidFill>
            <a:srgbClr val="54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bdĺžnik: odstrihnutý jeden horný roh a zaoblený druhý horný roh 5">
            <a:extLst>
              <a:ext uri="{FF2B5EF4-FFF2-40B4-BE49-F238E27FC236}">
                <a16:creationId xmlns:a16="http://schemas.microsoft.com/office/drawing/2014/main" id="{EF7AFCA0-29C7-21CD-784D-01221F5E327A}"/>
              </a:ext>
            </a:extLst>
          </p:cNvPr>
          <p:cNvSpPr/>
          <p:nvPr/>
        </p:nvSpPr>
        <p:spPr>
          <a:xfrm>
            <a:off x="-3347348" y="10095154"/>
            <a:ext cx="3947414" cy="2526411"/>
          </a:xfrm>
          <a:prstGeom prst="snip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1190A1A6-FA03-5E65-DE9A-C086CC986F87}"/>
              </a:ext>
            </a:extLst>
          </p:cNvPr>
          <p:cNvSpPr txBox="1"/>
          <p:nvPr/>
        </p:nvSpPr>
        <p:spPr>
          <a:xfrm>
            <a:off x="1114298" y="828394"/>
            <a:ext cx="29610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EFCD50"/>
                </a:solidFill>
                <a:latin typeface="Bahnschrift" panose="020B0502040204020203" pitchFamily="34" charset="0"/>
              </a:rPr>
              <a:t>Správame sa ako</a:t>
            </a:r>
          </a:p>
          <a:p>
            <a:r>
              <a:rPr lang="sk-SK" sz="2800" dirty="0">
                <a:solidFill>
                  <a:srgbClr val="EFCD50"/>
                </a:solidFill>
                <a:latin typeface="Bahnschrift" panose="020B0502040204020203" pitchFamily="34" charset="0"/>
              </a:rPr>
              <a:t>rodina. Bojujeme</a:t>
            </a:r>
          </a:p>
          <a:p>
            <a:r>
              <a:rPr lang="sk-SK" sz="2800" dirty="0">
                <a:solidFill>
                  <a:srgbClr val="EFCD50"/>
                </a:solidFill>
                <a:latin typeface="Bahnschrift" panose="020B0502040204020203" pitchFamily="34" charset="0"/>
              </a:rPr>
              <a:t>ako armáda.</a:t>
            </a:r>
            <a:endParaRPr lang="en-US" sz="2800" dirty="0">
              <a:solidFill>
                <a:srgbClr val="EFCD50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42AE646E-C21E-AD54-2C68-E738BDE58B85}"/>
              </a:ext>
            </a:extLst>
          </p:cNvPr>
          <p:cNvSpPr txBox="1"/>
          <p:nvPr/>
        </p:nvSpPr>
        <p:spPr>
          <a:xfrm>
            <a:off x="4570730" y="2544029"/>
            <a:ext cx="207941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chemeClr val="bg1"/>
                </a:solidFill>
                <a:latin typeface="Bahnschrift" panose="020B0502040204020203" pitchFamily="34" charset="0"/>
              </a:rPr>
              <a:t>Ak si s nami nebol,</a:t>
            </a:r>
          </a:p>
          <a:p>
            <a:r>
              <a:rPr lang="sk-SK" sz="1600" dirty="0">
                <a:solidFill>
                  <a:schemeClr val="bg1"/>
                </a:solidFill>
                <a:latin typeface="Bahnschrift" panose="020B0502040204020203" pitchFamily="34" charset="0"/>
              </a:rPr>
              <a:t>možno máš šťastie?</a:t>
            </a:r>
          </a:p>
          <a:p>
            <a:r>
              <a:rPr lang="sk-SK" sz="1600" dirty="0">
                <a:solidFill>
                  <a:schemeClr val="bg1"/>
                </a:solidFill>
                <a:latin typeface="Bahnschrift" panose="020B0502040204020203" pitchFamily="34" charset="0"/>
              </a:rPr>
              <a:t>Ak si s nami bol,</a:t>
            </a:r>
          </a:p>
          <a:p>
            <a:r>
              <a:rPr lang="sk-SK" sz="1600" dirty="0">
                <a:solidFill>
                  <a:schemeClr val="bg1"/>
                </a:solidFill>
                <a:latin typeface="Bahnschrift" panose="020B0502040204020203" pitchFamily="34" charset="0"/>
              </a:rPr>
              <a:t>máš na čo spomínať!</a:t>
            </a:r>
          </a:p>
          <a:p>
            <a:r>
              <a:rPr lang="sk-SK" sz="1600" dirty="0">
                <a:solidFill>
                  <a:schemeClr val="bg1"/>
                </a:solidFill>
                <a:latin typeface="Bahnschrift" panose="020B0502040204020203" pitchFamily="34" charset="0"/>
              </a:rPr>
              <a:t>Ak si s nami,</a:t>
            </a:r>
          </a:p>
          <a:p>
            <a:r>
              <a:rPr lang="sk-SK" dirty="0">
                <a:solidFill>
                  <a:schemeClr val="bg1"/>
                </a:solidFill>
                <a:latin typeface="Bahnschrift" panose="020B0502040204020203" pitchFamily="34" charset="0"/>
              </a:rPr>
              <a:t>BUĎ HRDÝ!!!</a:t>
            </a:r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093B24BD-FDD0-FC72-5738-A277A111BAA6}"/>
              </a:ext>
            </a:extLst>
          </p:cNvPr>
          <p:cNvSpPr txBox="1"/>
          <p:nvPr/>
        </p:nvSpPr>
        <p:spPr>
          <a:xfrm>
            <a:off x="1065996" y="8401142"/>
            <a:ext cx="293702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RODINA</a:t>
            </a:r>
          </a:p>
          <a:p>
            <a:endParaRPr lang="sk-SK" sz="4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en-US" sz="4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7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>
            <a:extLst>
              <a:ext uri="{FF2B5EF4-FFF2-40B4-BE49-F238E27FC236}">
                <a16:creationId xmlns:a16="http://schemas.microsoft.com/office/drawing/2014/main" id="{8DB869B0-0BF8-9A1A-4FA6-AC2BDF4E98E6}"/>
              </a:ext>
            </a:extLst>
          </p:cNvPr>
          <p:cNvSpPr/>
          <p:nvPr/>
        </p:nvSpPr>
        <p:spPr>
          <a:xfrm>
            <a:off x="179388" y="161926"/>
            <a:ext cx="7200898" cy="10367962"/>
          </a:xfrm>
          <a:prstGeom prst="rect">
            <a:avLst/>
          </a:prstGeom>
          <a:solidFill>
            <a:srgbClr val="97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ĺžnik: odstrihnuté protiľahlé rohy 17">
            <a:extLst>
              <a:ext uri="{FF2B5EF4-FFF2-40B4-BE49-F238E27FC236}">
                <a16:creationId xmlns:a16="http://schemas.microsoft.com/office/drawing/2014/main" id="{5E786448-C54A-1723-8B6A-5BE79F8B8D66}"/>
              </a:ext>
            </a:extLst>
          </p:cNvPr>
          <p:cNvSpPr/>
          <p:nvPr/>
        </p:nvSpPr>
        <p:spPr>
          <a:xfrm>
            <a:off x="179380" y="3988426"/>
            <a:ext cx="7200902" cy="2930873"/>
          </a:xfrm>
          <a:custGeom>
            <a:avLst/>
            <a:gdLst>
              <a:gd name="connsiteX0" fmla="*/ 0 w 7200902"/>
              <a:gd name="connsiteY0" fmla="*/ 0 h 2922271"/>
              <a:gd name="connsiteX1" fmla="*/ 6713847 w 7200902"/>
              <a:gd name="connsiteY1" fmla="*/ 0 h 2922271"/>
              <a:gd name="connsiteX2" fmla="*/ 7200902 w 7200902"/>
              <a:gd name="connsiteY2" fmla="*/ 487055 h 2922271"/>
              <a:gd name="connsiteX3" fmla="*/ 7200902 w 7200902"/>
              <a:gd name="connsiteY3" fmla="*/ 2922271 h 2922271"/>
              <a:gd name="connsiteX4" fmla="*/ 7200902 w 7200902"/>
              <a:gd name="connsiteY4" fmla="*/ 2922271 h 2922271"/>
              <a:gd name="connsiteX5" fmla="*/ 487055 w 7200902"/>
              <a:gd name="connsiteY5" fmla="*/ 2922271 h 2922271"/>
              <a:gd name="connsiteX6" fmla="*/ 0 w 7200902"/>
              <a:gd name="connsiteY6" fmla="*/ 2435216 h 2922271"/>
              <a:gd name="connsiteX7" fmla="*/ 0 w 7200902"/>
              <a:gd name="connsiteY7" fmla="*/ 0 h 2922271"/>
              <a:gd name="connsiteX0" fmla="*/ 0 w 7200902"/>
              <a:gd name="connsiteY0" fmla="*/ 8602 h 2930873"/>
              <a:gd name="connsiteX1" fmla="*/ 6713847 w 7200902"/>
              <a:gd name="connsiteY1" fmla="*/ 8602 h 2930873"/>
              <a:gd name="connsiteX2" fmla="*/ 7183811 w 7200902"/>
              <a:gd name="connsiteY2" fmla="*/ 0 h 2930873"/>
              <a:gd name="connsiteX3" fmla="*/ 7200902 w 7200902"/>
              <a:gd name="connsiteY3" fmla="*/ 2930873 h 2930873"/>
              <a:gd name="connsiteX4" fmla="*/ 7200902 w 7200902"/>
              <a:gd name="connsiteY4" fmla="*/ 2930873 h 2930873"/>
              <a:gd name="connsiteX5" fmla="*/ 487055 w 7200902"/>
              <a:gd name="connsiteY5" fmla="*/ 2930873 h 2930873"/>
              <a:gd name="connsiteX6" fmla="*/ 0 w 7200902"/>
              <a:gd name="connsiteY6" fmla="*/ 2443818 h 2930873"/>
              <a:gd name="connsiteX7" fmla="*/ 0 w 7200902"/>
              <a:gd name="connsiteY7" fmla="*/ 8602 h 2930873"/>
              <a:gd name="connsiteX0" fmla="*/ 0 w 7200902"/>
              <a:gd name="connsiteY0" fmla="*/ 8602 h 2930873"/>
              <a:gd name="connsiteX1" fmla="*/ 6713847 w 7200902"/>
              <a:gd name="connsiteY1" fmla="*/ 8602 h 2930873"/>
              <a:gd name="connsiteX2" fmla="*/ 7183811 w 7200902"/>
              <a:gd name="connsiteY2" fmla="*/ 0 h 2930873"/>
              <a:gd name="connsiteX3" fmla="*/ 7200902 w 7200902"/>
              <a:gd name="connsiteY3" fmla="*/ 2930873 h 2930873"/>
              <a:gd name="connsiteX4" fmla="*/ 7200902 w 7200902"/>
              <a:gd name="connsiteY4" fmla="*/ 2930873 h 2930873"/>
              <a:gd name="connsiteX5" fmla="*/ 487055 w 7200902"/>
              <a:gd name="connsiteY5" fmla="*/ 2930873 h 2930873"/>
              <a:gd name="connsiteX6" fmla="*/ 0 w 7200902"/>
              <a:gd name="connsiteY6" fmla="*/ 2443818 h 2930873"/>
              <a:gd name="connsiteX7" fmla="*/ 0 w 7200902"/>
              <a:gd name="connsiteY7" fmla="*/ 8602 h 293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0902" h="2930873">
                <a:moveTo>
                  <a:pt x="0" y="8602"/>
                </a:moveTo>
                <a:lnTo>
                  <a:pt x="6713847" y="8602"/>
                </a:lnTo>
                <a:lnTo>
                  <a:pt x="7183811" y="0"/>
                </a:lnTo>
                <a:cubicBezTo>
                  <a:pt x="7202326" y="959866"/>
                  <a:pt x="7195205" y="1953915"/>
                  <a:pt x="7200902" y="2930873"/>
                </a:cubicBezTo>
                <a:lnTo>
                  <a:pt x="7200902" y="2930873"/>
                </a:lnTo>
                <a:lnTo>
                  <a:pt x="487055" y="2930873"/>
                </a:lnTo>
                <a:lnTo>
                  <a:pt x="0" y="2443818"/>
                </a:lnTo>
                <a:lnTo>
                  <a:pt x="0" y="8602"/>
                </a:lnTo>
                <a:close/>
              </a:path>
            </a:pathLst>
          </a:custGeom>
          <a:solidFill>
            <a:srgbClr val="54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D7FD6F16-9CC7-3AD0-CC81-1E9E894109A3}"/>
              </a:ext>
            </a:extLst>
          </p:cNvPr>
          <p:cNvSpPr/>
          <p:nvPr/>
        </p:nvSpPr>
        <p:spPr>
          <a:xfrm>
            <a:off x="179385" y="161926"/>
            <a:ext cx="7200899" cy="5203012"/>
          </a:xfrm>
          <a:prstGeom prst="rect">
            <a:avLst/>
          </a:prstGeom>
          <a:solidFill>
            <a:srgbClr val="54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40CA43F0-7851-C603-30CA-4DA74894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030" y="522626"/>
            <a:ext cx="1290699" cy="1290699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44BEBB04-A611-5572-CEAA-B9083343E758}"/>
              </a:ext>
            </a:extLst>
          </p:cNvPr>
          <p:cNvGrpSpPr/>
          <p:nvPr/>
        </p:nvGrpSpPr>
        <p:grpSpPr>
          <a:xfrm>
            <a:off x="2758202" y="8920769"/>
            <a:ext cx="4917450" cy="1418859"/>
            <a:chOff x="2050278" y="8876523"/>
            <a:chExt cx="5509397" cy="1267790"/>
          </a:xfrm>
        </p:grpSpPr>
        <p:pic>
          <p:nvPicPr>
            <p:cNvPr id="8" name="Grafika 8" descr="Obálka" title="Ikona e-mailu prezentujúcej osoby">
              <a:extLst>
                <a:ext uri="{FF2B5EF4-FFF2-40B4-BE49-F238E27FC236}">
                  <a16:creationId xmlns:a16="http://schemas.microsoft.com/office/drawing/2014/main" id="{5D6625E0-9E9E-94DA-71ED-44AF7EA34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69132" y="9252847"/>
              <a:ext cx="218900" cy="218900"/>
            </a:xfrm>
            <a:prstGeom prst="rect">
              <a:avLst/>
            </a:prstGeom>
          </p:spPr>
        </p:pic>
        <p:sp>
          <p:nvSpPr>
            <p:cNvPr id="9" name="Zástupný symbol textu 5">
              <a:extLst>
                <a:ext uri="{FF2B5EF4-FFF2-40B4-BE49-F238E27FC236}">
                  <a16:creationId xmlns:a16="http://schemas.microsoft.com/office/drawing/2014/main" id="{77F2653E-1B8B-1813-626A-FD5A509D3E56}"/>
                </a:ext>
              </a:extLst>
            </p:cNvPr>
            <p:cNvSpPr txBox="1">
              <a:spLocks/>
            </p:cNvSpPr>
            <p:nvPr/>
          </p:nvSpPr>
          <p:spPr>
            <a:xfrm>
              <a:off x="2326586" y="9189135"/>
              <a:ext cx="3521514" cy="288000"/>
            </a:xfrm>
            <a:prstGeom prst="rect">
              <a:avLst/>
            </a:prstGeom>
          </p:spPr>
          <p:txBody>
            <a:bodyPr rtlCol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k-SK" sz="1600">
                  <a:solidFill>
                    <a:schemeClr val="bg1"/>
                  </a:solidFill>
                  <a:latin typeface="Bahnschrift" panose="020B0502040204020203" pitchFamily="34" charset="0"/>
                </a:rPr>
                <a:t>personalistika@</a:t>
              </a:r>
              <a:r>
                <a:rPr lang="sk-SK" sz="16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gevorkyan.sk</a:t>
              </a:r>
            </a:p>
          </p:txBody>
        </p:sp>
        <p:pic>
          <p:nvPicPr>
            <p:cNvPr id="10" name="Grafika 10" descr="Prepojenie">
              <a:extLst>
                <a:ext uri="{FF2B5EF4-FFF2-40B4-BE49-F238E27FC236}">
                  <a16:creationId xmlns:a16="http://schemas.microsoft.com/office/drawing/2014/main" id="{8AD5E1F5-B815-45CE-96D8-4EEB0994A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50278" y="9491637"/>
              <a:ext cx="244786" cy="244786"/>
            </a:xfrm>
            <a:prstGeom prst="rect">
              <a:avLst/>
            </a:prstGeom>
          </p:spPr>
        </p:pic>
        <p:sp>
          <p:nvSpPr>
            <p:cNvPr id="11" name="Zástupný symbol textu 21">
              <a:extLst>
                <a:ext uri="{FF2B5EF4-FFF2-40B4-BE49-F238E27FC236}">
                  <a16:creationId xmlns:a16="http://schemas.microsoft.com/office/drawing/2014/main" id="{8DAB604F-87FD-9ED3-2D48-484B76EB3EC5}"/>
                </a:ext>
              </a:extLst>
            </p:cNvPr>
            <p:cNvSpPr txBox="1">
              <a:spLocks/>
            </p:cNvSpPr>
            <p:nvPr/>
          </p:nvSpPr>
          <p:spPr>
            <a:xfrm>
              <a:off x="2313918" y="9430563"/>
              <a:ext cx="3611328" cy="412279"/>
            </a:xfrm>
            <a:prstGeom prst="rect">
              <a:avLst/>
            </a:prstGeom>
          </p:spPr>
          <p:txBody>
            <a:bodyPr rtlCol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k-SK" sz="1600" dirty="0">
                  <a:solidFill>
                    <a:schemeClr val="bg1"/>
                  </a:solidFill>
                  <a:latin typeface="Bahnschrift" panose="020B0502040204020203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www.gevorkyan.sk</a:t>
              </a:r>
              <a:endParaRPr lang="sk-SK" sz="16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endParaRPr lang="sk-SK" dirty="0"/>
            </a:p>
          </p:txBody>
        </p:sp>
        <p:sp>
          <p:nvSpPr>
            <p:cNvPr id="12" name="BlokTextu 11">
              <a:extLst>
                <a:ext uri="{FF2B5EF4-FFF2-40B4-BE49-F238E27FC236}">
                  <a16:creationId xmlns:a16="http://schemas.microsoft.com/office/drawing/2014/main" id="{8EDA94C4-24A5-9789-D867-CBF7E7862281}"/>
                </a:ext>
              </a:extLst>
            </p:cNvPr>
            <p:cNvSpPr txBox="1"/>
            <p:nvPr/>
          </p:nvSpPr>
          <p:spPr>
            <a:xfrm>
              <a:off x="5290313" y="8876523"/>
              <a:ext cx="2269362" cy="1155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sk-SK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r>
                <a:rPr lang="sk-SK" sz="1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Továrenská 504</a:t>
              </a:r>
            </a:p>
            <a:p>
              <a:r>
                <a:rPr lang="sk-SK" sz="1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976 31 Vlkanová</a:t>
              </a:r>
            </a:p>
            <a:p>
              <a:r>
                <a:rPr lang="sk-SK" sz="1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Slovensko</a:t>
              </a:r>
            </a:p>
            <a:p>
              <a:pPr algn="ctr"/>
              <a:endParaRPr lang="sk-SK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Rovná spojnica 12">
              <a:extLst>
                <a:ext uri="{FF2B5EF4-FFF2-40B4-BE49-F238E27FC236}">
                  <a16:creationId xmlns:a16="http://schemas.microsoft.com/office/drawing/2014/main" id="{3EF144AB-90B8-0219-B423-CCCAB6E403D7}"/>
                </a:ext>
              </a:extLst>
            </p:cNvPr>
            <p:cNvCxnSpPr/>
            <p:nvPr/>
          </p:nvCxnSpPr>
          <p:spPr>
            <a:xfrm>
              <a:off x="4964294" y="9037100"/>
              <a:ext cx="0" cy="110721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880819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</TotalTime>
  <Words>525</Words>
  <Application>Microsoft Office PowerPoint</Application>
  <PresentationFormat>Vlastná</PresentationFormat>
  <Paragraphs>84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5" baseType="lpstr">
      <vt:lpstr>Arial</vt:lpstr>
      <vt:lpstr>Bahnschrift</vt:lpstr>
      <vt:lpstr>Bahnschrift SemiBold</vt:lpstr>
      <vt:lpstr>Calibri</vt:lpstr>
      <vt:lpstr>Calibri Light</vt:lpstr>
      <vt:lpstr>Lato Heavy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Martin Kuchár</dc:creator>
  <cp:lastModifiedBy>Martina Richterová</cp:lastModifiedBy>
  <cp:revision>58</cp:revision>
  <dcterms:created xsi:type="dcterms:W3CDTF">2023-09-28T07:14:19Z</dcterms:created>
  <dcterms:modified xsi:type="dcterms:W3CDTF">2026-02-09T12:48:39Z</dcterms:modified>
</cp:coreProperties>
</file>